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4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5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6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7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8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9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20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21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22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23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6"/>
  </p:notesMasterIdLst>
  <p:sldIdLst>
    <p:sldId id="256" r:id="rId2"/>
    <p:sldId id="257" r:id="rId3"/>
    <p:sldId id="267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89" r:id="rId13"/>
    <p:sldId id="298" r:id="rId14"/>
    <p:sldId id="299" r:id="rId15"/>
    <p:sldId id="300" r:id="rId16"/>
    <p:sldId id="301" r:id="rId17"/>
    <p:sldId id="302" r:id="rId18"/>
    <p:sldId id="303" r:id="rId19"/>
    <p:sldId id="308" r:id="rId20"/>
    <p:sldId id="304" r:id="rId21"/>
    <p:sldId id="305" r:id="rId22"/>
    <p:sldId id="306" r:id="rId23"/>
    <p:sldId id="307" r:id="rId24"/>
    <p:sldId id="309" r:id="rId25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99FF"/>
    <a:srgbClr val="CC00CC"/>
    <a:srgbClr val="008000"/>
    <a:srgbClr val="000099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850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1)%20Documents\2024\Conferences-meetings-events\&#1043;&#1091;&#1084;&#1085;&#1072;&#1087;&#1088;&#1103;&#1084;&#1086;&#1082;\&#1047;&#1074;&#1110;&#1090;-&#1075;&#1091;&#1084;&#1072;&#1085;&#1110;&#1090;&#1072;&#1088;&#1085;&#1080;&#1081;-2023\&#1053;&#1086;&#1074;&#1080;&#1081;%20&#1040;&#1088;&#1082;&#1091;&#1096;%20Microsoft%20Excel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rgbClr val="0099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320-4297-BBB1-429CB1F053F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320-4297-BBB1-429CB1F053F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C320-4297-BBB1-429CB1F053F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320-4297-BBB1-429CB1F053F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C320-4297-BBB1-429CB1F053F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C320-4297-BBB1-429CB1F053F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C320-4297-BBB1-429CB1F053F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C320-4297-BBB1-429CB1F053F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C320-4297-BBB1-429CB1F053F6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C320-4297-BBB1-429CB1F053F6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C320-4297-BBB1-429CB1F053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cap="all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Аркуш1!$A$2:$A$12</c:f>
              <c:strCache>
                <c:ptCount val="11"/>
                <c:pt idx="0">
                  <c:v>Shelter (persons)</c:v>
                </c:pt>
                <c:pt idx="1">
                  <c:v>Educational events</c:v>
                </c:pt>
                <c:pt idx="2">
                  <c:v>Flashlights</c:v>
                </c:pt>
                <c:pt idx="3">
                  <c:v>Powerbanks</c:v>
                </c:pt>
                <c:pt idx="4">
                  <c:v>Clothes</c:v>
                </c:pt>
                <c:pt idx="5">
                  <c:v>Financial Aid</c:v>
                </c:pt>
                <c:pt idx="6">
                  <c:v>Medical consultations</c:v>
                </c:pt>
                <c:pt idx="7">
                  <c:v>Psychological consultations</c:v>
                </c:pt>
                <c:pt idx="8">
                  <c:v>Legal aid</c:v>
                </c:pt>
                <c:pt idx="9">
                  <c:v>Hygienic vouchers</c:v>
                </c:pt>
                <c:pt idx="10">
                  <c:v>Food vouchers</c:v>
                </c:pt>
              </c:strCache>
            </c:strRef>
          </c:cat>
          <c:val>
            <c:numRef>
              <c:f>Аркуш1!$B$2:$B$12</c:f>
              <c:numCache>
                <c:formatCode>General</c:formatCode>
                <c:ptCount val="11"/>
                <c:pt idx="0">
                  <c:v>169</c:v>
                </c:pt>
                <c:pt idx="1">
                  <c:v>545</c:v>
                </c:pt>
                <c:pt idx="2">
                  <c:v>66</c:v>
                </c:pt>
                <c:pt idx="3">
                  <c:v>194</c:v>
                </c:pt>
                <c:pt idx="4">
                  <c:v>1309</c:v>
                </c:pt>
                <c:pt idx="5">
                  <c:v>275</c:v>
                </c:pt>
                <c:pt idx="6">
                  <c:v>483</c:v>
                </c:pt>
                <c:pt idx="7">
                  <c:v>1831</c:v>
                </c:pt>
                <c:pt idx="8">
                  <c:v>4564</c:v>
                </c:pt>
                <c:pt idx="9">
                  <c:v>3652</c:v>
                </c:pt>
                <c:pt idx="10">
                  <c:v>5009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71990016"/>
        <c:axId val="171987328"/>
      </c:barChart>
      <c:valAx>
        <c:axId val="171987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1990016"/>
        <c:crosses val="autoZero"/>
        <c:crossBetween val="between"/>
      </c:valAx>
      <c:catAx>
        <c:axId val="1719900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19873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700" b="1" i="0" cap="all" baseline="0"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TOTAL NUMBER: 3370 persons</a:t>
            </a:r>
            <a:endParaRPr lang="ru-RU" sz="2200" b="1" i="0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layout>
        <c:manualLayout>
          <c:xMode val="edge"/>
          <c:yMode val="edge"/>
          <c:x val="0"/>
          <c:y val="4.8106740903406716E-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4336943818233188E-2"/>
          <c:y val="3.7843085659797208E-2"/>
          <c:w val="0.76154880893694255"/>
          <c:h val="0.96065916588719424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  <a:effectLst>
              <a:innerShdw blurRad="114300">
                <a:prstClr val="black"/>
              </a:innerShdw>
            </a:effectLst>
          </c:spPr>
          <c:explosion val="16"/>
          <c:dPt>
            <c:idx val="0"/>
            <c:bubble3D val="0"/>
            <c:explosion val="4"/>
            <c:spPr>
              <a:solidFill>
                <a:schemeClr val="accent1"/>
              </a:solidFill>
              <a:ln w="25400">
                <a:noFill/>
              </a:ln>
              <a:effectLst>
                <a:innerShdw blurRad="114300">
                  <a:prstClr val="black"/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explosion val="3"/>
            <c:spPr>
              <a:solidFill>
                <a:schemeClr val="accent2"/>
              </a:solidFill>
              <a:ln w="25400">
                <a:noFill/>
              </a:ln>
              <a:effectLst>
                <a:innerShdw blurRad="114300">
                  <a:prstClr val="black"/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explosion val="6"/>
            <c:spPr>
              <a:solidFill>
                <a:schemeClr val="accent3"/>
              </a:solidFill>
              <a:ln w="25400">
                <a:noFill/>
              </a:ln>
              <a:effectLst>
                <a:innerShdw blurRad="114300">
                  <a:prstClr val="black"/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explosion val="7"/>
            <c:spPr>
              <a:solidFill>
                <a:schemeClr val="accent4"/>
              </a:solidFill>
              <a:ln w="25400">
                <a:noFill/>
              </a:ln>
              <a:effectLst>
                <a:innerShdw blurRad="114300">
                  <a:prstClr val="black"/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explosion val="2"/>
            <c:spPr>
              <a:solidFill>
                <a:schemeClr val="accent5"/>
              </a:solidFill>
              <a:ln w="25400">
                <a:noFill/>
              </a:ln>
              <a:effectLst>
                <a:innerShdw blurRad="114300">
                  <a:prstClr val="black"/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BE4B-43C5-A918-5422FB05948B}"/>
              </c:ext>
            </c:extLst>
          </c:dPt>
          <c:dPt>
            <c:idx val="5"/>
            <c:bubble3D val="0"/>
            <c:explosion val="5"/>
            <c:spPr>
              <a:solidFill>
                <a:schemeClr val="accent6"/>
              </a:solidFill>
              <a:ln w="25400">
                <a:noFill/>
              </a:ln>
              <a:effectLst>
                <a:innerShdw blurRad="114300">
                  <a:prstClr val="black"/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BE4B-43C5-A918-5422FB05948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>
                <a:innerShdw blurRad="114300">
                  <a:prstClr val="black"/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1-BE4B-43C5-A918-5422FB05948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noFill/>
              </a:ln>
              <a:effectLst>
                <a:innerShdw blurRad="114300">
                  <a:prstClr val="black"/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3-BE4B-43C5-A918-5422FB05948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noFill/>
              </a:ln>
              <a:effectLst>
                <a:innerShdw blurRad="114300">
                  <a:prstClr val="black"/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5-BE4B-43C5-A918-5422FB05948B}"/>
              </c:ext>
            </c:extLst>
          </c:dPt>
          <c:dLbls>
            <c:dLbl>
              <c:idx val="3"/>
              <c:layout>
                <c:manualLayout>
                  <c:x val="-7.3014880875863331E-2"/>
                  <c:y val="-1.426930790646475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6"/>
                <c:pt idx="0">
                  <c:v>Kyiv</c:v>
                </c:pt>
                <c:pt idx="1">
                  <c:v>Lviv</c:v>
                </c:pt>
                <c:pt idx="2">
                  <c:v>Chernivtsi</c:v>
                </c:pt>
                <c:pt idx="3">
                  <c:v>Dnipro</c:v>
                </c:pt>
                <c:pt idx="4">
                  <c:v>Kharkiv</c:v>
                </c:pt>
                <c:pt idx="5">
                  <c:v>Poltava</c:v>
                </c:pt>
              </c:strCache>
            </c:strRef>
          </c:cat>
          <c:val>
            <c:numRef>
              <c:f>Аркуш1!$B$2:$B$8</c:f>
              <c:numCache>
                <c:formatCode>General</c:formatCode>
                <c:ptCount val="6"/>
                <c:pt idx="0">
                  <c:v>854</c:v>
                </c:pt>
                <c:pt idx="1">
                  <c:v>443</c:v>
                </c:pt>
                <c:pt idx="2">
                  <c:v>181</c:v>
                </c:pt>
                <c:pt idx="3">
                  <c:v>580</c:v>
                </c:pt>
                <c:pt idx="4">
                  <c:v>755</c:v>
                </c:pt>
                <c:pt idx="5">
                  <c:v>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>
          <a:innerShdw blurRad="114300">
            <a:prstClr val="black"/>
          </a:innerShdw>
        </a:effectLst>
      </c:spPr>
    </c:plotArea>
    <c:legend>
      <c:legendPos val="r"/>
      <c:layout>
        <c:manualLayout>
          <c:xMode val="edge"/>
          <c:yMode val="edge"/>
          <c:x val="0.87014105447207168"/>
          <c:y val="0.12956243825670263"/>
          <c:w val="0.12985894552792843"/>
          <c:h val="0.668389123684577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TOTAL QUANTITY: 4562 persons</a:t>
            </a:r>
            <a:endParaRPr lang="ru-RU" sz="2200" b="1" i="0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layout>
        <c:manualLayout>
          <c:xMode val="edge"/>
          <c:yMode val="edge"/>
          <c:x val="2.4226321446198839E-3"/>
          <c:y val="4.3406845312457176E-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483448431520468E-2"/>
          <c:y val="8.6949661310592438E-2"/>
          <c:w val="0.72266881622222534"/>
          <c:h val="0.91155253244736845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E4B-43C5-A918-5422FB0594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E4B-43C5-A918-5422FB05948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BE4B-43C5-A918-5422FB05948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BE4B-43C5-A918-5422FB05948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BE4B-43C5-A918-5422FB05948B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BE4B-43C5-A918-5422FB05948B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BE4B-43C5-A918-5422FB05948B}"/>
              </c:ext>
            </c:extLst>
          </c:dPt>
          <c:dLbls>
            <c:dLbl>
              <c:idx val="3"/>
              <c:layout>
                <c:manualLayout>
                  <c:x val="-1.0665094959395768E-2"/>
                  <c:y val="-4.688486883552663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7"/>
                <c:pt idx="0">
                  <c:v>Kyiv</c:v>
                </c:pt>
                <c:pt idx="1">
                  <c:v>Lviv</c:v>
                </c:pt>
                <c:pt idx="2">
                  <c:v>Chernivtsi</c:v>
                </c:pt>
                <c:pt idx="3">
                  <c:v>Dnipro</c:v>
                </c:pt>
                <c:pt idx="4">
                  <c:v>Kharkiv</c:v>
                </c:pt>
                <c:pt idx="5">
                  <c:v>Poltava</c:v>
                </c:pt>
                <c:pt idx="6">
                  <c:v>Other regions</c:v>
                </c:pt>
              </c:strCache>
            </c:strRef>
          </c:cat>
          <c:val>
            <c:numRef>
              <c:f>Аркуш1!$B$2:$B$8</c:f>
              <c:numCache>
                <c:formatCode>General</c:formatCode>
                <c:ptCount val="7"/>
                <c:pt idx="0">
                  <c:v>407</c:v>
                </c:pt>
                <c:pt idx="1">
                  <c:v>89</c:v>
                </c:pt>
                <c:pt idx="2">
                  <c:v>203</c:v>
                </c:pt>
                <c:pt idx="3">
                  <c:v>666</c:v>
                </c:pt>
                <c:pt idx="4">
                  <c:v>205</c:v>
                </c:pt>
                <c:pt idx="5">
                  <c:v>496</c:v>
                </c:pt>
                <c:pt idx="6">
                  <c:v>2498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150095253910473"/>
          <c:y val="9.5817291586341516E-2"/>
          <c:w val="0.15849904746089516"/>
          <c:h val="0.723389592202360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TOTAL NUMBER: 874 persons</a:t>
            </a:r>
            <a:endParaRPr lang="ru-RU" sz="2200" b="1" i="0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layout>
        <c:manualLayout>
          <c:xMode val="edge"/>
          <c:yMode val="edge"/>
          <c:x val="7.1276882136482047E-4"/>
          <c:y val="1.6405616488651201E-4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9124232271427507E-2"/>
          <c:y val="8.0974368468786001E-2"/>
          <c:w val="0.72378490444981614"/>
          <c:h val="0.91345098672437386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E4B-43C5-A918-5422FB0594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E4B-43C5-A918-5422FB05948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BE4B-43C5-A918-5422FB05948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BE4B-43C5-A918-5422FB05948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BE4B-43C5-A918-5422FB05948B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BE4B-43C5-A918-5422FB05948B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BE4B-43C5-A918-5422FB05948B}"/>
              </c:ext>
            </c:extLst>
          </c:dPt>
          <c:dLbls>
            <c:dLbl>
              <c:idx val="1"/>
              <c:layout>
                <c:manualLayout>
                  <c:x val="-1.2030362849630808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686250866484882E-2"/>
                      <c:h val="4.88831597707077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E4B-43C5-A918-5422FB05948B}"/>
                </c:ext>
              </c:extLst>
            </c:dLbl>
            <c:dLbl>
              <c:idx val="3"/>
              <c:layout>
                <c:manualLayout>
                  <c:x val="-7.3014880875863331E-2"/>
                  <c:y val="-1.426930790646475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7"/>
                <c:pt idx="0">
                  <c:v>Kyiv</c:v>
                </c:pt>
                <c:pt idx="1">
                  <c:v>Lviv</c:v>
                </c:pt>
                <c:pt idx="2">
                  <c:v>Chernivtsi</c:v>
                </c:pt>
                <c:pt idx="3">
                  <c:v>Dnipro</c:v>
                </c:pt>
                <c:pt idx="4">
                  <c:v>Kharkiv</c:v>
                </c:pt>
                <c:pt idx="5">
                  <c:v>Poltava</c:v>
                </c:pt>
                <c:pt idx="6">
                  <c:v>Other regions</c:v>
                </c:pt>
              </c:strCache>
            </c:strRef>
          </c:cat>
          <c:val>
            <c:numRef>
              <c:f>Аркуш1!$B$2:$B$8</c:f>
              <c:numCache>
                <c:formatCode>General</c:formatCode>
                <c:ptCount val="7"/>
                <c:pt idx="0">
                  <c:v>389</c:v>
                </c:pt>
                <c:pt idx="1">
                  <c:v>40</c:v>
                </c:pt>
                <c:pt idx="2">
                  <c:v>9</c:v>
                </c:pt>
                <c:pt idx="3">
                  <c:v>68</c:v>
                </c:pt>
                <c:pt idx="4">
                  <c:v>119</c:v>
                </c:pt>
                <c:pt idx="5">
                  <c:v>31</c:v>
                </c:pt>
                <c:pt idx="6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84905176772295743"/>
          <c:y val="0.12662986603032103"/>
          <c:w val="0.15094823227704254"/>
          <c:h val="0.704063083540364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TOTAL NUMBER: 82 persons</a:t>
            </a:r>
            <a:endParaRPr lang="ru-RU" sz="2200" b="1" i="0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layout>
        <c:manualLayout>
          <c:xMode val="edge"/>
          <c:yMode val="edge"/>
          <c:x val="7.9223048330600044E-5"/>
          <c:y val="7.8452712126392248E-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483448431520468E-2"/>
          <c:y val="6.7130809227552227E-2"/>
          <c:w val="0.73882856062489932"/>
          <c:h val="0.93137142827622466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 w="25400"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E4B-43C5-A918-5422FB05948B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BE4B-43C5-A918-5422FB05948B}"/>
              </c:ext>
            </c:extLst>
          </c:dPt>
          <c:dPt>
            <c:idx val="3"/>
            <c:bubble3D val="0"/>
            <c:spPr>
              <a:solidFill>
                <a:srgbClr val="CC00CC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BE4B-43C5-A918-5422FB05948B}"/>
              </c:ext>
            </c:extLst>
          </c:dPt>
          <c:dPt>
            <c:idx val="4"/>
            <c:bubble3D val="0"/>
            <c:spPr>
              <a:solidFill>
                <a:schemeClr val="accent4">
                  <a:lumMod val="75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BE4B-43C5-A918-5422FB0594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BE4B-43C5-A918-5422FB05948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BE4B-43C5-A918-5422FB0594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5"/>
                <c:pt idx="0">
                  <c:v>Kyiv</c:v>
                </c:pt>
                <c:pt idx="1">
                  <c:v>Dnipro</c:v>
                </c:pt>
                <c:pt idx="2">
                  <c:v>Kharkiv</c:v>
                </c:pt>
                <c:pt idx="3">
                  <c:v>Poltava</c:v>
                </c:pt>
                <c:pt idx="4">
                  <c:v>Other regions</c:v>
                </c:pt>
              </c:strCache>
              <c:extLst/>
            </c:strRef>
          </c:cat>
          <c:val>
            <c:numRef>
              <c:f>Аркуш1!$B$2:$B$8</c:f>
              <c:numCache>
                <c:formatCode>General</c:formatCode>
                <c:ptCount val="5"/>
                <c:pt idx="0">
                  <c:v>58</c:v>
                </c:pt>
                <c:pt idx="1">
                  <c:v>5</c:v>
                </c:pt>
                <c:pt idx="2">
                  <c:v>1</c:v>
                </c:pt>
                <c:pt idx="3">
                  <c:v>3</c:v>
                </c:pt>
                <c:pt idx="4">
                  <c:v>15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680405258780546"/>
          <c:y val="0.13658277280385459"/>
          <c:w val="0.13319594741219457"/>
          <c:h val="0.565652849994191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TOTAL NUMBER: 169 persons</a:t>
            </a:r>
            <a:endParaRPr lang="ru-RU" sz="2200" b="1" i="0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layout>
        <c:manualLayout>
          <c:xMode val="edge"/>
          <c:yMode val="edge"/>
          <c:x val="2.5619388421693789E-4"/>
          <c:y val="9.0090798464351684E-4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483448431520468E-2"/>
          <c:y val="6.4802737800726359E-2"/>
          <c:w val="0.74080792226069336"/>
          <c:h val="0.93369943603959782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E4B-43C5-A918-5422FB0594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BE4B-43C5-A918-5422FB05948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BE4B-43C5-A918-5422FB05948B}"/>
              </c:ext>
            </c:extLst>
          </c:dPt>
          <c:dLbls>
            <c:dLbl>
              <c:idx val="1"/>
              <c:layout>
                <c:manualLayout>
                  <c:x val="7.6296448555677479E-2"/>
                  <c:y val="-1.426930790646475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4B-43C5-A918-5422FB05948B}"/>
                </c:ext>
              </c:extLst>
            </c:dLbl>
            <c:dLbl>
              <c:idx val="3"/>
              <c:layout>
                <c:manualLayout>
                  <c:x val="-1.7228230319023933E-2"/>
                  <c:y val="-1.630778046453097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5"/>
                <c:pt idx="0">
                  <c:v>Kyiv</c:v>
                </c:pt>
                <c:pt idx="1">
                  <c:v>Lviv</c:v>
                </c:pt>
                <c:pt idx="2">
                  <c:v>Chernivtsi</c:v>
                </c:pt>
                <c:pt idx="3">
                  <c:v>Dnipro</c:v>
                </c:pt>
                <c:pt idx="4">
                  <c:v>Kharkiv</c:v>
                </c:pt>
              </c:strCache>
            </c:strRef>
          </c:cat>
          <c:val>
            <c:numRef>
              <c:f>Аркуш1!$B$2:$B$8</c:f>
              <c:numCache>
                <c:formatCode>General</c:formatCode>
                <c:ptCount val="5"/>
                <c:pt idx="0">
                  <c:v>65</c:v>
                </c:pt>
                <c:pt idx="1">
                  <c:v>25</c:v>
                </c:pt>
                <c:pt idx="2">
                  <c:v>25</c:v>
                </c:pt>
                <c:pt idx="3">
                  <c:v>37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22393762403995"/>
          <c:y val="0.1582884667385705"/>
          <c:w val="0.11776062375960038"/>
          <c:h val="0.680920647998058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TOTAL NUMBER: 545 events</a:t>
            </a:r>
            <a:endParaRPr lang="ru-RU" sz="2200" b="1" i="0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layout>
        <c:manualLayout>
          <c:xMode val="edge"/>
          <c:yMode val="edge"/>
          <c:x val="9.027646294258806E-5"/>
          <c:y val="6.4094975762707743E-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2942567708074307E-2"/>
          <c:y val="8.9671346389960591E-2"/>
          <c:w val="0.72177852775492268"/>
          <c:h val="0.90883086186747053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E4B-43C5-A918-5422FB0594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E4B-43C5-A918-5422FB05948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BE4B-43C5-A918-5422FB05948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BE4B-43C5-A918-5422FB05948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BE4B-43C5-A918-5422FB05948B}"/>
              </c:ext>
            </c:extLst>
          </c:dPt>
          <c:dLbls>
            <c:dLbl>
              <c:idx val="3"/>
              <c:layout>
                <c:manualLayout>
                  <c:x val="-7.3014880875863331E-2"/>
                  <c:y val="-1.426930790646475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6"/>
                <c:pt idx="0">
                  <c:v>Kyiv</c:v>
                </c:pt>
                <c:pt idx="1">
                  <c:v>Lviv</c:v>
                </c:pt>
                <c:pt idx="2">
                  <c:v>Chernivtsi</c:v>
                </c:pt>
                <c:pt idx="3">
                  <c:v>Dnipro</c:v>
                </c:pt>
                <c:pt idx="4">
                  <c:v>Kharkiv</c:v>
                </c:pt>
                <c:pt idx="5">
                  <c:v>Poltava</c:v>
                </c:pt>
              </c:strCache>
            </c:strRef>
          </c:cat>
          <c:val>
            <c:numRef>
              <c:f>Аркуш1!$B$2:$B$8</c:f>
              <c:numCache>
                <c:formatCode>General</c:formatCode>
                <c:ptCount val="6"/>
                <c:pt idx="0">
                  <c:v>38</c:v>
                </c:pt>
                <c:pt idx="1">
                  <c:v>142</c:v>
                </c:pt>
                <c:pt idx="2">
                  <c:v>52</c:v>
                </c:pt>
                <c:pt idx="3">
                  <c:v>133</c:v>
                </c:pt>
                <c:pt idx="4">
                  <c:v>87</c:v>
                </c:pt>
                <c:pt idx="5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745664388523824"/>
          <c:y val="0.11179570120631359"/>
          <c:w val="0.13152315064855669"/>
          <c:h val="0.748042524146964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>
                <a:solidFill>
                  <a:schemeClr val="tx1">
                    <a:lumMod val="95000"/>
                    <a:lumOff val="5000"/>
                  </a:schemeClr>
                </a:solidFill>
              </a:rPr>
              <a:t>HHs consist of 1 to 5 people</a:t>
            </a:r>
            <a:endParaRPr lang="ru-RU" sz="2200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layout>
        <c:manualLayout>
          <c:xMode val="edge"/>
          <c:yMode val="edge"/>
          <c:x val="0"/>
          <c:y val="5.787037037037036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8833284870030559E-2"/>
          <c:y val="8.5605446190635717E-2"/>
          <c:w val="0.96308917677510553"/>
          <c:h val="0.705928021962886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Аркуш1!$B$51</c:f>
              <c:strCache>
                <c:ptCount val="1"/>
                <c:pt idx="0">
                  <c:v>Number of people registered for assistance (Dec 2022-Jan 2024)</c:v>
                </c:pt>
              </c:strCache>
            </c:strRef>
          </c:tx>
          <c:spPr>
            <a:solidFill>
              <a:srgbClr val="0033CC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Аркуш1!$C$50:$D$50</c:f>
              <c:strCache>
                <c:ptCount val="2"/>
                <c:pt idx="0">
                  <c:v>Households</c:v>
                </c:pt>
                <c:pt idx="1">
                  <c:v>Individuals</c:v>
                </c:pt>
              </c:strCache>
            </c:strRef>
          </c:cat>
          <c:val>
            <c:numRef>
              <c:f>Аркуш1!$C$51:$D$51</c:f>
              <c:numCache>
                <c:formatCode>General</c:formatCode>
                <c:ptCount val="2"/>
                <c:pt idx="0">
                  <c:v>4269</c:v>
                </c:pt>
                <c:pt idx="1">
                  <c:v>11548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92-4E51-B109-78AF7159A57E}"/>
            </c:ext>
          </c:extLst>
        </c:ser>
        <c:ser>
          <c:idx val="1"/>
          <c:order val="1"/>
          <c:tx>
            <c:strRef>
              <c:f>Аркуш1!$B$52</c:f>
              <c:strCache>
                <c:ptCount val="1"/>
                <c:pt idx="0">
                  <c:v>Number of people who received assistance (6660 or 10800 UAH)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Аркуш1!$C$50:$D$50</c:f>
              <c:strCache>
                <c:ptCount val="2"/>
                <c:pt idx="0">
                  <c:v>Households</c:v>
                </c:pt>
                <c:pt idx="1">
                  <c:v>Individuals</c:v>
                </c:pt>
              </c:strCache>
            </c:strRef>
          </c:cat>
          <c:val>
            <c:numRef>
              <c:f>Аркуш1!$C$52:$D$52</c:f>
              <c:numCache>
                <c:formatCode>General</c:formatCode>
                <c:ptCount val="2"/>
                <c:pt idx="0">
                  <c:v>3501</c:v>
                </c:pt>
                <c:pt idx="1">
                  <c:v>9498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92-4E51-B109-78AF7159A5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28922944"/>
        <c:axId val="1028919104"/>
      </c:barChart>
      <c:catAx>
        <c:axId val="102892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8919104"/>
        <c:crosses val="autoZero"/>
        <c:auto val="1"/>
        <c:lblAlgn val="ctr"/>
        <c:lblOffset val="100"/>
        <c:noMultiLvlLbl val="0"/>
      </c:catAx>
      <c:valAx>
        <c:axId val="1028919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8922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7.3635970447260687E-3"/>
          <c:y val="0.86832440215806361"/>
          <c:w val="0.98527265779136541"/>
          <c:h val="0.114314486730825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>
              <a:lumMod val="95000"/>
              <a:lumOff val="5000"/>
            </a:schemeClr>
          </a:solidFill>
        </a:defRPr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TOTAL NUMBER: 335 persons</a:t>
            </a:r>
            <a:endParaRPr lang="ru-RU" sz="2200" b="1" i="0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layout>
        <c:manualLayout>
          <c:xMode val="edge"/>
          <c:yMode val="edge"/>
          <c:x val="2.3533659673662357E-4"/>
          <c:y val="9.0792562844602695E-4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270205366907567E-2"/>
          <c:y val="6.820821263634208E-2"/>
          <c:w val="0.73872768530495247"/>
          <c:h val="0.93029398988943401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E4B-43C5-A918-5422FB0594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E4B-43C5-A918-5422FB05948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BE4B-43C5-A918-5422FB05948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BE4B-43C5-A918-5422FB05948B}"/>
              </c:ext>
            </c:extLst>
          </c:dPt>
          <c:dLbls>
            <c:dLbl>
              <c:idx val="3"/>
              <c:layout>
                <c:manualLayout>
                  <c:x val="-0.21986503454754355"/>
                  <c:y val="-3.87309786032612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6"/>
                <c:pt idx="0">
                  <c:v>Kyiv</c:v>
                </c:pt>
                <c:pt idx="1">
                  <c:v>Lviv</c:v>
                </c:pt>
                <c:pt idx="2">
                  <c:v>Chernivtsi</c:v>
                </c:pt>
                <c:pt idx="3">
                  <c:v>Dnipro</c:v>
                </c:pt>
                <c:pt idx="4">
                  <c:v>Kharkiv</c:v>
                </c:pt>
                <c:pt idx="5">
                  <c:v>Poltava</c:v>
                </c:pt>
              </c:strCache>
            </c:strRef>
          </c:cat>
          <c:val>
            <c:numRef>
              <c:f>Аркуш1!$B$2:$B$8</c:f>
              <c:numCache>
                <c:formatCode>General</c:formatCode>
                <c:ptCount val="6"/>
                <c:pt idx="0">
                  <c:v>20</c:v>
                </c:pt>
                <c:pt idx="1">
                  <c:v>67</c:v>
                </c:pt>
                <c:pt idx="2">
                  <c:v>21</c:v>
                </c:pt>
                <c:pt idx="3">
                  <c:v>110</c:v>
                </c:pt>
                <c:pt idx="4">
                  <c:v>66</c:v>
                </c:pt>
                <c:pt idx="5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7437416686436531"/>
          <c:y val="9.1378837098368831E-2"/>
          <c:w val="0.12236857641008773"/>
          <c:h val="0.795243716872173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TOTAL NUMBER: 674 persons</a:t>
            </a:r>
            <a:endParaRPr lang="ru-RU" sz="2200" b="1" i="0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layout>
        <c:manualLayout>
          <c:xMode val="edge"/>
          <c:yMode val="edge"/>
          <c:x val="2.4837904461581952E-4"/>
          <c:y val="1.1300002078861431E-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699689929220037E-2"/>
          <c:y val="5.2036946531287334E-2"/>
          <c:w val="0.75035672101661532"/>
          <c:h val="0.94646534637339974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E4B-43C5-A918-5422FB0594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E4B-43C5-A918-5422FB05948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BE4B-43C5-A918-5422FB05948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BE4B-43C5-A918-5422FB05948B}"/>
              </c:ext>
            </c:extLst>
          </c:dPt>
          <c:dLbls>
            <c:dLbl>
              <c:idx val="3"/>
              <c:layout>
                <c:manualLayout>
                  <c:x val="-3.2815676798142028E-3"/>
                  <c:y val="6.31926493000575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Аркуш1!$A$2:$A$7</c:f>
              <c:strCache>
                <c:ptCount val="6"/>
                <c:pt idx="0">
                  <c:v>Kyiv</c:v>
                </c:pt>
                <c:pt idx="1">
                  <c:v>Lviv</c:v>
                </c:pt>
                <c:pt idx="2">
                  <c:v>Chernivtsi</c:v>
                </c:pt>
                <c:pt idx="3">
                  <c:v>Dnipro</c:v>
                </c:pt>
                <c:pt idx="4">
                  <c:v>Kharkiv</c:v>
                </c:pt>
                <c:pt idx="5">
                  <c:v>Poltava</c:v>
                </c:pt>
              </c:strCache>
            </c:strRef>
          </c:cat>
          <c:val>
            <c:numRef>
              <c:f>Аркуш1!$B$2:$B$7</c:f>
              <c:numCache>
                <c:formatCode>General</c:formatCode>
                <c:ptCount val="6"/>
                <c:pt idx="0">
                  <c:v>50</c:v>
                </c:pt>
                <c:pt idx="1">
                  <c:v>72</c:v>
                </c:pt>
                <c:pt idx="2">
                  <c:v>44</c:v>
                </c:pt>
                <c:pt idx="3">
                  <c:v>180</c:v>
                </c:pt>
                <c:pt idx="4">
                  <c:v>256</c:v>
                </c:pt>
                <c:pt idx="5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7719020773964995"/>
          <c:y val="0.15807291401153914"/>
          <c:w val="0.12021534244382757"/>
          <c:h val="0.641813503356831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TOTAL NUMBER: 191 persons</a:t>
            </a:r>
            <a:endParaRPr lang="ru-RU" sz="2200" b="1" i="0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layout>
        <c:manualLayout>
          <c:xMode val="edge"/>
          <c:yMode val="edge"/>
          <c:x val="1.9242380667336273E-4"/>
          <c:y val="6.19824917690876E-5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2434995568762877E-2"/>
          <c:y val="3.4172406123870187E-2"/>
          <c:w val="0.76464395730595336"/>
          <c:h val="0.96432972706348297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E4B-43C5-A918-5422FB0594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E4B-43C5-A918-5422FB05948B}"/>
              </c:ext>
            </c:extLst>
          </c:dPt>
          <c:dLbls>
            <c:dLbl>
              <c:idx val="3"/>
              <c:layout>
                <c:manualLayout>
                  <c:x val="-3.2815676798142028E-3"/>
                  <c:y val="6.31926493000575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6"/>
                <c:pt idx="0">
                  <c:v>Kyiv</c:v>
                </c:pt>
                <c:pt idx="1">
                  <c:v>Lviv</c:v>
                </c:pt>
                <c:pt idx="2">
                  <c:v>Chernivtsi</c:v>
                </c:pt>
                <c:pt idx="3">
                  <c:v>Dnipro</c:v>
                </c:pt>
                <c:pt idx="4">
                  <c:v>Kharkiv</c:v>
                </c:pt>
                <c:pt idx="5">
                  <c:v>Poltava</c:v>
                </c:pt>
              </c:strCache>
            </c:strRef>
          </c:cat>
          <c:val>
            <c:numRef>
              <c:f>Аркуш1!$B$2:$B$8</c:f>
              <c:numCache>
                <c:formatCode>General</c:formatCode>
                <c:ptCount val="6"/>
                <c:pt idx="0">
                  <c:v>15</c:v>
                </c:pt>
                <c:pt idx="1">
                  <c:v>38</c:v>
                </c:pt>
                <c:pt idx="2">
                  <c:v>26</c:v>
                </c:pt>
                <c:pt idx="3">
                  <c:v>56</c:v>
                </c:pt>
                <c:pt idx="4">
                  <c:v>30</c:v>
                </c:pt>
                <c:pt idx="5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7326396021715802"/>
          <c:y val="0.12418088053682047"/>
          <c:w val="0.12517122396160632"/>
          <c:h val="0.693908319040031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668189028693483"/>
          <c:y val="1.8738178818024653E-2"/>
          <c:w val="0.72368887227112477"/>
          <c:h val="0.919408796374477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rgbClr val="0099FF"/>
            </a:solidFill>
            <a:ln>
              <a:solidFill>
                <a:srgbClr val="0099FF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320-4297-BBB1-429CB1F053F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320-4297-BBB1-429CB1F053F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C320-4297-BBB1-429CB1F053F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320-4297-BBB1-429CB1F053F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C320-4297-BBB1-429CB1F053F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C320-4297-BBB1-429CB1F053F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C320-4297-BBB1-429CB1F053F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C320-4297-BBB1-429CB1F053F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C320-4297-BBB1-429CB1F053F6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C320-4297-BBB1-429CB1F053F6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C320-4297-BBB1-429CB1F053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cap="all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Аркуш1!$A$2:$A$12</c:f>
              <c:strCache>
                <c:ptCount val="11"/>
                <c:pt idx="0">
                  <c:v>Shelter</c:v>
                </c:pt>
                <c:pt idx="1">
                  <c:v>Educational activities</c:v>
                </c:pt>
                <c:pt idx="2">
                  <c:v>Flashlights</c:v>
                </c:pt>
                <c:pt idx="3">
                  <c:v>Powerbanks</c:v>
                </c:pt>
                <c:pt idx="4">
                  <c:v>Clothes</c:v>
                </c:pt>
                <c:pt idx="5">
                  <c:v>Financial Aid</c:v>
                </c:pt>
                <c:pt idx="6">
                  <c:v>Medical consultations</c:v>
                </c:pt>
                <c:pt idx="7">
                  <c:v>Psychological consultations</c:v>
                </c:pt>
                <c:pt idx="8">
                  <c:v>Legal aid</c:v>
                </c:pt>
                <c:pt idx="9">
                  <c:v>Hygienic vouchers</c:v>
                </c:pt>
                <c:pt idx="10">
                  <c:v>Food vouchers</c:v>
                </c:pt>
              </c:strCache>
            </c:strRef>
          </c:cat>
          <c:val>
            <c:numRef>
              <c:f>Аркуш1!$B$2:$B$12</c:f>
              <c:numCache>
                <c:formatCode>General</c:formatCode>
                <c:ptCount val="11"/>
                <c:pt idx="0">
                  <c:v>65</c:v>
                </c:pt>
                <c:pt idx="1">
                  <c:v>38</c:v>
                </c:pt>
                <c:pt idx="2">
                  <c:v>15</c:v>
                </c:pt>
                <c:pt idx="3">
                  <c:v>15</c:v>
                </c:pt>
                <c:pt idx="4">
                  <c:v>257</c:v>
                </c:pt>
                <c:pt idx="5">
                  <c:v>20</c:v>
                </c:pt>
                <c:pt idx="6">
                  <c:v>197</c:v>
                </c:pt>
                <c:pt idx="7">
                  <c:v>1138</c:v>
                </c:pt>
                <c:pt idx="8">
                  <c:v>407</c:v>
                </c:pt>
                <c:pt idx="9">
                  <c:v>919</c:v>
                </c:pt>
                <c:pt idx="10">
                  <c:v>1267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37443584"/>
        <c:axId val="137432448"/>
      </c:barChart>
      <c:valAx>
        <c:axId val="137432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7443584"/>
        <c:crosses val="autoZero"/>
        <c:crossBetween val="between"/>
      </c:valAx>
      <c:catAx>
        <c:axId val="1374435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7432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700" b="1" i="0" cap="all" baseline="0"/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TOTAL NUMBER: 66 persons</a:t>
            </a:r>
            <a:endParaRPr lang="ru-RU" sz="2200" b="1" i="0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layout>
        <c:manualLayout>
          <c:xMode val="edge"/>
          <c:yMode val="edge"/>
          <c:x val="1.6973257830788714E-4"/>
          <c:y val="7.6770558631223339E-4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640581514345609E-2"/>
          <c:y val="4.9113225805502279E-2"/>
          <c:w val="0.75304465407771382"/>
          <c:h val="0.94938908614007145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3191-4CAF-AF3A-03BD015CD5C5}"/>
              </c:ext>
            </c:extLst>
          </c:dPt>
          <c:dLbls>
            <c:dLbl>
              <c:idx val="3"/>
              <c:layout>
                <c:manualLayout>
                  <c:x val="-8.2039191995352055E-4"/>
                  <c:y val="-4.076945116132744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5"/>
                <c:pt idx="0">
                  <c:v>Kyiv</c:v>
                </c:pt>
                <c:pt idx="1">
                  <c:v>Lviv</c:v>
                </c:pt>
                <c:pt idx="2">
                  <c:v>Chernivtsi</c:v>
                </c:pt>
                <c:pt idx="3">
                  <c:v>Dnipro</c:v>
                </c:pt>
                <c:pt idx="4">
                  <c:v>Poltava</c:v>
                </c:pt>
              </c:strCache>
            </c:strRef>
          </c:cat>
          <c:val>
            <c:numRef>
              <c:f>Аркуш1!$B$2:$B$8</c:f>
              <c:numCache>
                <c:formatCode>General</c:formatCode>
                <c:ptCount val="5"/>
                <c:pt idx="0">
                  <c:v>15</c:v>
                </c:pt>
                <c:pt idx="1">
                  <c:v>12</c:v>
                </c:pt>
                <c:pt idx="2">
                  <c:v>26</c:v>
                </c:pt>
                <c:pt idx="3">
                  <c:v>3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7562959617650893"/>
          <c:y val="0.12420952008434996"/>
          <c:w val="0.12437040382349109"/>
          <c:h val="0.65153858151979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rgbClr val="0099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320-4297-BBB1-429CB1F053F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320-4297-BBB1-429CB1F053F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C320-4297-BBB1-429CB1F053F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320-4297-BBB1-429CB1F053F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C320-4297-BBB1-429CB1F053F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C320-4297-BBB1-429CB1F053F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C320-4297-BBB1-429CB1F053F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C320-4297-BBB1-429CB1F053F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C320-4297-BBB1-429CB1F053F6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C320-4297-BBB1-429CB1F053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cap="all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Аркуш1!$A$2:$A$12</c:f>
              <c:strCache>
                <c:ptCount val="10"/>
                <c:pt idx="0">
                  <c:v>Shelter</c:v>
                </c:pt>
                <c:pt idx="1">
                  <c:v>Educational activities</c:v>
                </c:pt>
                <c:pt idx="2">
                  <c:v>Flashlights</c:v>
                </c:pt>
                <c:pt idx="3">
                  <c:v>Powerbanks</c:v>
                </c:pt>
                <c:pt idx="4">
                  <c:v>Clothes</c:v>
                </c:pt>
                <c:pt idx="5">
                  <c:v>Financial Aid</c:v>
                </c:pt>
                <c:pt idx="6">
                  <c:v>Psychological consultations</c:v>
                </c:pt>
                <c:pt idx="7">
                  <c:v>Legal aid</c:v>
                </c:pt>
                <c:pt idx="8">
                  <c:v>Hygienic vouchers</c:v>
                </c:pt>
                <c:pt idx="9">
                  <c:v>Food vouchers</c:v>
                </c:pt>
              </c:strCache>
              <c:extLst/>
            </c:strRef>
          </c:cat>
          <c:val>
            <c:numRef>
              <c:f>Аркуш1!$B$2:$B$12</c:f>
              <c:numCache>
                <c:formatCode>General</c:formatCode>
                <c:ptCount val="10"/>
                <c:pt idx="0">
                  <c:v>25</c:v>
                </c:pt>
                <c:pt idx="1">
                  <c:v>142</c:v>
                </c:pt>
                <c:pt idx="2">
                  <c:v>12</c:v>
                </c:pt>
                <c:pt idx="3">
                  <c:v>38</c:v>
                </c:pt>
                <c:pt idx="4">
                  <c:v>156</c:v>
                </c:pt>
                <c:pt idx="5">
                  <c:v>67</c:v>
                </c:pt>
                <c:pt idx="6">
                  <c:v>76</c:v>
                </c:pt>
                <c:pt idx="7">
                  <c:v>89</c:v>
                </c:pt>
                <c:pt idx="8">
                  <c:v>485</c:v>
                </c:pt>
                <c:pt idx="9">
                  <c:v>672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42630912"/>
        <c:axId val="142619776"/>
      </c:barChart>
      <c:valAx>
        <c:axId val="142619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630912"/>
        <c:crosses val="autoZero"/>
        <c:crossBetween val="between"/>
      </c:valAx>
      <c:catAx>
        <c:axId val="1426309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6197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700" b="1" i="0" cap="all" baseline="0"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rgbClr val="0099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320-4297-BBB1-429CB1F053F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320-4297-BBB1-429CB1F053F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C320-4297-BBB1-429CB1F053F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320-4297-BBB1-429CB1F053F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C320-4297-BBB1-429CB1F053F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C320-4297-BBB1-429CB1F053F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C320-4297-BBB1-429CB1F053F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C320-4297-BBB1-429CB1F053F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C320-4297-BBB1-429CB1F053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cap="all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Аркуш1!$A$2:$A$12</c:f>
              <c:strCache>
                <c:ptCount val="10"/>
                <c:pt idx="0">
                  <c:v>Shelter</c:v>
                </c:pt>
                <c:pt idx="1">
                  <c:v>Educational activities</c:v>
                </c:pt>
                <c:pt idx="2">
                  <c:v>Flashlights</c:v>
                </c:pt>
                <c:pt idx="3">
                  <c:v>Powerbanks</c:v>
                </c:pt>
                <c:pt idx="4">
                  <c:v>Clothes</c:v>
                </c:pt>
                <c:pt idx="5">
                  <c:v>Financial Aid</c:v>
                </c:pt>
                <c:pt idx="6">
                  <c:v>Psychological consultations</c:v>
                </c:pt>
                <c:pt idx="7">
                  <c:v>Legal aid</c:v>
                </c:pt>
                <c:pt idx="8">
                  <c:v>Hygienic vouchers</c:v>
                </c:pt>
                <c:pt idx="9">
                  <c:v>Food vouchers</c:v>
                </c:pt>
              </c:strCache>
              <c:extLst/>
            </c:strRef>
          </c:cat>
          <c:val>
            <c:numRef>
              <c:f>Аркуш1!$B$2:$B$12</c:f>
              <c:numCache>
                <c:formatCode>General</c:formatCode>
                <c:ptCount val="10"/>
                <c:pt idx="0">
                  <c:v>25</c:v>
                </c:pt>
                <c:pt idx="1">
                  <c:v>52</c:v>
                </c:pt>
                <c:pt idx="2">
                  <c:v>26</c:v>
                </c:pt>
                <c:pt idx="3">
                  <c:v>26</c:v>
                </c:pt>
                <c:pt idx="4">
                  <c:v>86</c:v>
                </c:pt>
                <c:pt idx="5">
                  <c:v>22</c:v>
                </c:pt>
                <c:pt idx="6">
                  <c:v>13</c:v>
                </c:pt>
                <c:pt idx="7">
                  <c:v>203</c:v>
                </c:pt>
                <c:pt idx="8">
                  <c:v>261</c:v>
                </c:pt>
                <c:pt idx="9">
                  <c:v>430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42421376"/>
        <c:axId val="142418688"/>
      </c:barChart>
      <c:valAx>
        <c:axId val="142418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421376"/>
        <c:crosses val="autoZero"/>
        <c:crossBetween val="between"/>
      </c:valAx>
      <c:catAx>
        <c:axId val="1424213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4186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700" b="1" i="0" cap="all" baseline="0"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rgbClr val="0099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320-4297-BBB1-429CB1F053F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320-4297-BBB1-429CB1F053F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C320-4297-BBB1-429CB1F053F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320-4297-BBB1-429CB1F053F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C320-4297-BBB1-429CB1F053F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C320-4297-BBB1-429CB1F053F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C320-4297-BBB1-429CB1F053F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C320-4297-BBB1-429CB1F053F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C320-4297-BBB1-429CB1F053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cap="all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Аркуш1!$A$2:$A$12</c:f>
              <c:strCache>
                <c:ptCount val="11"/>
                <c:pt idx="0">
                  <c:v>Shelter</c:v>
                </c:pt>
                <c:pt idx="1">
                  <c:v>Educational activities</c:v>
                </c:pt>
                <c:pt idx="2">
                  <c:v>Flashlights</c:v>
                </c:pt>
                <c:pt idx="3">
                  <c:v>Powerbanks</c:v>
                </c:pt>
                <c:pt idx="4">
                  <c:v>Clothes</c:v>
                </c:pt>
                <c:pt idx="5">
                  <c:v>Financial Aid</c:v>
                </c:pt>
                <c:pt idx="6">
                  <c:v>Medical consultations</c:v>
                </c:pt>
                <c:pt idx="7">
                  <c:v>Psychological consultations</c:v>
                </c:pt>
                <c:pt idx="8">
                  <c:v>Legal aid</c:v>
                </c:pt>
                <c:pt idx="9">
                  <c:v>Hygienic vouchers</c:v>
                </c:pt>
                <c:pt idx="10">
                  <c:v>Food vouchers</c:v>
                </c:pt>
              </c:strCache>
            </c:strRef>
          </c:cat>
          <c:val>
            <c:numRef>
              <c:f>Аркуш1!$B$2:$B$12</c:f>
              <c:numCache>
                <c:formatCode>General</c:formatCode>
                <c:ptCount val="11"/>
                <c:pt idx="0">
                  <c:v>37</c:v>
                </c:pt>
                <c:pt idx="1">
                  <c:v>133</c:v>
                </c:pt>
                <c:pt idx="2">
                  <c:v>3</c:v>
                </c:pt>
                <c:pt idx="3">
                  <c:v>59</c:v>
                </c:pt>
                <c:pt idx="4">
                  <c:v>220</c:v>
                </c:pt>
                <c:pt idx="5">
                  <c:v>110</c:v>
                </c:pt>
                <c:pt idx="6">
                  <c:v>5</c:v>
                </c:pt>
                <c:pt idx="7">
                  <c:v>163</c:v>
                </c:pt>
                <c:pt idx="8">
                  <c:v>666</c:v>
                </c:pt>
                <c:pt idx="9">
                  <c:v>671</c:v>
                </c:pt>
                <c:pt idx="10">
                  <c:v>1015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42496128"/>
        <c:axId val="142489088"/>
      </c:barChart>
      <c:valAx>
        <c:axId val="142489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496128"/>
        <c:crosses val="autoZero"/>
        <c:crossBetween val="between"/>
      </c:valAx>
      <c:catAx>
        <c:axId val="1424961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4890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700" b="1" i="0" cap="all" baseline="0"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rgbClr val="0099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320-4297-BBB1-429CB1F053F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320-4297-BBB1-429CB1F053F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320-4297-BBB1-429CB1F053F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C320-4297-BBB1-429CB1F053F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C320-4297-BBB1-429CB1F053F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C320-4297-BBB1-429CB1F053F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C320-4297-BBB1-429CB1F053F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C320-4297-BBB1-429CB1F053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cap="all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Аркуш1!$A$2:$A$12</c:f>
              <c:strCache>
                <c:ptCount val="10"/>
                <c:pt idx="0">
                  <c:v>Shelter (from September 2023)</c:v>
                </c:pt>
                <c:pt idx="1">
                  <c:v>Educational activities</c:v>
                </c:pt>
                <c:pt idx="2">
                  <c:v>Powerbanks</c:v>
                </c:pt>
                <c:pt idx="3">
                  <c:v>Clothes</c:v>
                </c:pt>
                <c:pt idx="4">
                  <c:v>Financial Aid</c:v>
                </c:pt>
                <c:pt idx="5">
                  <c:v>Medical consultations</c:v>
                </c:pt>
                <c:pt idx="6">
                  <c:v>Psychological consultations</c:v>
                </c:pt>
                <c:pt idx="7">
                  <c:v>Legal aid</c:v>
                </c:pt>
                <c:pt idx="8">
                  <c:v>Hygienic vouchers</c:v>
                </c:pt>
                <c:pt idx="9">
                  <c:v>Food vouchers</c:v>
                </c:pt>
              </c:strCache>
              <c:extLst/>
            </c:strRef>
          </c:cat>
          <c:val>
            <c:numRef>
              <c:f>Аркуш1!$B$2:$B$12</c:f>
              <c:numCache>
                <c:formatCode>General</c:formatCode>
                <c:ptCount val="10"/>
                <c:pt idx="0">
                  <c:v>17</c:v>
                </c:pt>
                <c:pt idx="1">
                  <c:v>87</c:v>
                </c:pt>
                <c:pt idx="2">
                  <c:v>30</c:v>
                </c:pt>
                <c:pt idx="3">
                  <c:v>287</c:v>
                </c:pt>
                <c:pt idx="4">
                  <c:v>66</c:v>
                </c:pt>
                <c:pt idx="5">
                  <c:v>1</c:v>
                </c:pt>
                <c:pt idx="6">
                  <c:v>282</c:v>
                </c:pt>
                <c:pt idx="7">
                  <c:v>205</c:v>
                </c:pt>
                <c:pt idx="8">
                  <c:v>758</c:v>
                </c:pt>
                <c:pt idx="9">
                  <c:v>939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72164224"/>
        <c:axId val="142600448"/>
      </c:barChart>
      <c:valAx>
        <c:axId val="142600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2164224"/>
        <c:crosses val="autoZero"/>
        <c:crossBetween val="between"/>
      </c:valAx>
      <c:catAx>
        <c:axId val="1721642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600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700" b="1" i="0" cap="all" baseline="0"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rgbClr val="0099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320-4297-BBB1-429CB1F053F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C320-4297-BBB1-429CB1F053F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C320-4297-BBB1-429CB1F053F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C320-4297-BBB1-429CB1F053F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C320-4297-BBB1-429CB1F053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cap="all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Аркуш1!$A$2:$A$12</c:f>
              <c:strCache>
                <c:ptCount val="9"/>
                <c:pt idx="0">
                  <c:v>Educational activities</c:v>
                </c:pt>
                <c:pt idx="1">
                  <c:v>Powerbanks</c:v>
                </c:pt>
                <c:pt idx="2">
                  <c:v>Clothes</c:v>
                </c:pt>
                <c:pt idx="3">
                  <c:v>Financial Aid</c:v>
                </c:pt>
                <c:pt idx="4">
                  <c:v>Medical consultations</c:v>
                </c:pt>
                <c:pt idx="5">
                  <c:v>Psychological consultations</c:v>
                </c:pt>
                <c:pt idx="6">
                  <c:v>Legal aid</c:v>
                </c:pt>
                <c:pt idx="7">
                  <c:v>Hygienic vouchers</c:v>
                </c:pt>
                <c:pt idx="8">
                  <c:v>Food vouchers</c:v>
                </c:pt>
              </c:strCache>
              <c:extLst/>
            </c:strRef>
          </c:cat>
          <c:val>
            <c:numRef>
              <c:f>Аркуш1!$B$2:$B$12</c:f>
              <c:numCache>
                <c:formatCode>General</c:formatCode>
                <c:ptCount val="9"/>
                <c:pt idx="0">
                  <c:v>93</c:v>
                </c:pt>
                <c:pt idx="1">
                  <c:v>26</c:v>
                </c:pt>
                <c:pt idx="2">
                  <c:v>303</c:v>
                </c:pt>
                <c:pt idx="3">
                  <c:v>51</c:v>
                </c:pt>
                <c:pt idx="4">
                  <c:v>3</c:v>
                </c:pt>
                <c:pt idx="5">
                  <c:v>58</c:v>
                </c:pt>
                <c:pt idx="6">
                  <c:v>496</c:v>
                </c:pt>
                <c:pt idx="7">
                  <c:v>558</c:v>
                </c:pt>
                <c:pt idx="8">
                  <c:v>409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42756480"/>
        <c:axId val="142753792"/>
      </c:barChart>
      <c:valAx>
        <c:axId val="1427537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756480"/>
        <c:crosses val="autoZero"/>
        <c:crossBetween val="between"/>
      </c:valAx>
      <c:catAx>
        <c:axId val="1427564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7537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700" b="1" i="0" cap="all" baseline="0"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rgbClr val="0099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cap="all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Аркуш1!$A$2:$A$12</c:f>
              <c:strCache>
                <c:ptCount val="4"/>
                <c:pt idx="0">
                  <c:v>Medical consultations</c:v>
                </c:pt>
                <c:pt idx="1">
                  <c:v>Psychological consultations</c:v>
                </c:pt>
                <c:pt idx="2">
                  <c:v>Paralegal/Legal aid</c:v>
                </c:pt>
                <c:pt idx="3">
                  <c:v>Food vouchers</c:v>
                </c:pt>
              </c:strCache>
              <c:extLst/>
            </c:strRef>
          </c:cat>
          <c:val>
            <c:numRef>
              <c:f>Аркуш1!$B$2:$B$12</c:f>
              <c:numCache>
                <c:formatCode>General</c:formatCode>
                <c:ptCount val="4"/>
                <c:pt idx="0">
                  <c:v>15</c:v>
                </c:pt>
                <c:pt idx="1">
                  <c:v>324</c:v>
                </c:pt>
                <c:pt idx="2">
                  <c:v>2498</c:v>
                </c:pt>
                <c:pt idx="3">
                  <c:v>277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42852480"/>
        <c:axId val="142845440"/>
      </c:barChart>
      <c:valAx>
        <c:axId val="142845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852480"/>
        <c:crosses val="autoZero"/>
        <c:crossBetween val="between"/>
      </c:valAx>
      <c:catAx>
        <c:axId val="1428524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8454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1" i="0" cap="all" baseline="0"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GB" sz="2200" b="1" i="0" u="none" strike="noStrike" kern="1200" spc="0" baseline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TOTAL QUANTITY: 4454 persons</a:t>
            </a:r>
          </a:p>
        </c:rich>
      </c:tx>
      <c:layout>
        <c:manualLayout>
          <c:xMode val="edge"/>
          <c:yMode val="edge"/>
          <c:x val="5.1606916936305361E-5"/>
          <c:y val="1.2939650612776705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GB" sz="2200" b="1" i="0" u="none" strike="noStrike" kern="1200" spc="0" baseline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7847001410705682E-2"/>
          <c:y val="8.2451043366905494E-2"/>
          <c:w val="0.72638595769375747"/>
          <c:h val="0.91605117112153212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E4B-43C5-A918-5422FB0594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E4B-43C5-A918-5422FB05948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BE4B-43C5-A918-5422FB05948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BE4B-43C5-A918-5422FB05948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BE4B-43C5-A918-5422FB05948B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BE4B-43C5-A918-5422FB05948B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BE4B-43C5-A918-5422FB05948B}"/>
              </c:ext>
            </c:extLst>
          </c:dPt>
          <c:dLbls>
            <c:dLbl>
              <c:idx val="3"/>
              <c:layout>
                <c:manualLayout>
                  <c:x val="-7.3014880875863331E-2"/>
                  <c:y val="-1.426930790646475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7"/>
                <c:pt idx="0">
                  <c:v>Kyiv</c:v>
                </c:pt>
                <c:pt idx="1">
                  <c:v>Lviv</c:v>
                </c:pt>
                <c:pt idx="2">
                  <c:v>Chernivtsi</c:v>
                </c:pt>
                <c:pt idx="3">
                  <c:v>Dnipro</c:v>
                </c:pt>
                <c:pt idx="4">
                  <c:v>Kharkiv</c:v>
                </c:pt>
                <c:pt idx="5">
                  <c:v>Poltava</c:v>
                </c:pt>
                <c:pt idx="6">
                  <c:v>Other regions</c:v>
                </c:pt>
              </c:strCache>
            </c:strRef>
          </c:cat>
          <c:val>
            <c:numRef>
              <c:f>Аркуш1!$B$2:$B$8</c:f>
              <c:numCache>
                <c:formatCode>General</c:formatCode>
                <c:ptCount val="7"/>
                <c:pt idx="0">
                  <c:v>1079</c:v>
                </c:pt>
                <c:pt idx="1">
                  <c:v>645</c:v>
                </c:pt>
                <c:pt idx="2">
                  <c:v>214</c:v>
                </c:pt>
                <c:pt idx="3">
                  <c:v>905</c:v>
                </c:pt>
                <c:pt idx="4">
                  <c:v>925</c:v>
                </c:pt>
                <c:pt idx="5">
                  <c:v>409</c:v>
                </c:pt>
                <c:pt idx="6">
                  <c:v>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85368791775361919"/>
          <c:y val="0.1400388472418736"/>
          <c:w val="0.14394148790263891"/>
          <c:h val="0.668567034362213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>
      <a:innerShdw blurRad="114300">
        <a:prstClr val="black"/>
      </a:innerShdw>
    </a:effectLst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en-US" b="1" i="0" dirty="0"/>
            <a:t>The total number of services received by clients of ALLIANCE.GLOBAL during 2023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X="-2634" custLinFactNeighborY="-8929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en-US" b="1" i="0" dirty="0"/>
            <a:t>Number of people who received hygiene vouchers during 2023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Y="-3032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en-US" b="1" i="0" dirty="0"/>
            <a:t>Number of people who received paralegal / legal aid during 2023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Y="-3032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en-US" b="1" i="0" dirty="0"/>
            <a:t>Number of people who received psychological consultations during 2023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X="-4743" custLinFactNeighborY="-67205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en-US" b="1" i="0" dirty="0"/>
            <a:t>Number of people who received medical consultations during 2023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Y="-3032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pPr algn="l"/>
          <a:r>
            <a:rPr lang="en-US" b="1" i="0" dirty="0"/>
            <a:t>Number of people who found refuge in the shelter in 2023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Y="-3032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en-US" b="1" i="0" dirty="0"/>
            <a:t>Number of information and educational events held in 2023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Y="-3032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en-US" b="1" i="0" dirty="0"/>
            <a:t>Multifunctional cash assistance for LGBTIQ+ people and their household (HHs) members*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Y="-10314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en-US" b="1" i="0" dirty="0"/>
            <a:t>Number of people who received </a:t>
          </a:r>
          <a:r>
            <a:rPr lang="en-GB" b="1" i="0" dirty="0"/>
            <a:t>quick individual financial aid</a:t>
          </a:r>
          <a:r>
            <a:rPr lang="en-US" b="1" i="0" dirty="0"/>
            <a:t> during 2023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X="-5649" custLinFactNeighborY="-69040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en-US" b="1" i="0" dirty="0"/>
            <a:t>Number of people who received clothing / shoes during 2023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X="-973" custLinFactNeighborY="-16636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en-US" b="1" i="0" dirty="0"/>
            <a:t>Number of people who received </a:t>
          </a:r>
          <a:r>
            <a:rPr lang="en-US" b="1" i="0" dirty="0" err="1"/>
            <a:t>PowerBanks</a:t>
          </a:r>
          <a:r>
            <a:rPr lang="en-US" b="1" i="0" dirty="0"/>
            <a:t> during 2023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Y="-3032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en-US" b="1" i="0" dirty="0"/>
            <a:t>Services received by clients in Kyiv during 2023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X="-1216" custLinFactNeighborY="-41105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en-US" b="1" i="0" dirty="0"/>
            <a:t>Number of people who received flashlights during 2023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Y="-3032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 custT="1"/>
      <dgm:spPr/>
      <dgm:t>
        <a:bodyPr/>
        <a:lstStyle/>
        <a:p>
          <a:r>
            <a:rPr lang="en-US" sz="4400" b="1" i="0" dirty="0"/>
            <a:t>Services received by clients in Lviv during 2023</a:t>
          </a:r>
          <a:endParaRPr lang="ru-RU" sz="4400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en-US" b="1" i="0" dirty="0"/>
            <a:t>Services received by clients in Chernivtsi during 2023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en-US" b="1" i="0" dirty="0"/>
            <a:t>Services received by clients in Dnipro during 2023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en-US" b="1" i="0" dirty="0"/>
            <a:t>Services received by clients in Kharkiv during 2023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en-US" b="1" i="0" dirty="0"/>
            <a:t>Services received by clients in Poltava during 2023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en-US" b="1" i="0" dirty="0"/>
            <a:t>Services received by clients in other regions of Ukraine during 2023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en-US" b="1" i="0" dirty="0"/>
            <a:t>Number of people who received food vouchers during 2023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Y="-3032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The total number of services received by clients of ALLIANCE.GLOBAL during 2023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Number of people who received hygiene vouchers during 2023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Number of people who received paralegal / legal aid during 2023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Number of people who received psychological consultations during 2023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Number of people who received medical consultations during 2023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Number of people who found refuge in the shelter in 2023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Number of information and educational events held in 2023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Multifunctional cash assistance for LGBTIQ+ people and their household (HHs) members*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Number of people who received </a:t>
          </a:r>
          <a:r>
            <a:rPr lang="en-GB" sz="4400" b="1" i="0" kern="1200" dirty="0"/>
            <a:t>quick individual financial aid</a:t>
          </a:r>
          <a:r>
            <a:rPr lang="en-US" sz="4400" b="1" i="0" kern="1200" dirty="0"/>
            <a:t> during 2023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Number of people who received clothing / shoes during 2023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Number of people who received </a:t>
          </a:r>
          <a:r>
            <a:rPr lang="en-US" sz="4400" b="1" i="0" kern="1200" dirty="0" err="1"/>
            <a:t>PowerBanks</a:t>
          </a:r>
          <a:r>
            <a:rPr lang="en-US" sz="4400" b="1" i="0" kern="1200" dirty="0"/>
            <a:t> during 2023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Services received by clients in Kyiv during 2023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Number of people who received flashlights during 2023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26334"/>
          <a:ext cx="12531144" cy="16731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Services received by clients in Lviv during 2023</a:t>
          </a:r>
          <a:endParaRPr lang="ru-RU" sz="4400" b="1" kern="1200" dirty="0"/>
        </a:p>
      </dsp:txBody>
      <dsp:txXfrm>
        <a:off x="81674" y="108008"/>
        <a:ext cx="12367796" cy="15097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13464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Services received by clients in Chernivtsi during 2023</a:t>
          </a:r>
          <a:endParaRPr lang="ru-RU" sz="4400" b="1" kern="1200" dirty="0"/>
        </a:p>
      </dsp:txBody>
      <dsp:txXfrm>
        <a:off x="82931" y="96395"/>
        <a:ext cx="12365282" cy="15329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13464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Services received by clients in Dnipro during 2023</a:t>
          </a:r>
          <a:endParaRPr lang="ru-RU" sz="4400" b="1" kern="1200" dirty="0"/>
        </a:p>
      </dsp:txBody>
      <dsp:txXfrm>
        <a:off x="82931" y="96395"/>
        <a:ext cx="12365282" cy="15329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13464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Services received by clients in Kharkiv during 2023</a:t>
          </a:r>
          <a:endParaRPr lang="ru-RU" sz="4400" b="1" kern="1200" dirty="0"/>
        </a:p>
      </dsp:txBody>
      <dsp:txXfrm>
        <a:off x="82931" y="96395"/>
        <a:ext cx="12365282" cy="15329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13464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Services received by clients in Poltava during 2023</a:t>
          </a:r>
          <a:endParaRPr lang="ru-RU" sz="4400" b="1" kern="1200" dirty="0"/>
        </a:p>
      </dsp:txBody>
      <dsp:txXfrm>
        <a:off x="82931" y="96395"/>
        <a:ext cx="12365282" cy="15329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13464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Services received by clients in other regions of Ukraine during 2023</a:t>
          </a:r>
          <a:endParaRPr lang="ru-RU" sz="4400" b="1" kern="1200" dirty="0"/>
        </a:p>
      </dsp:txBody>
      <dsp:txXfrm>
        <a:off x="82931" y="96395"/>
        <a:ext cx="12365282" cy="153297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0" kern="1200" dirty="0"/>
            <a:t>Number of people who received food vouchers during 2023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923100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46499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3983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943892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57577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50851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28104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59805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67896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38900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6282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33174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85414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98514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4171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6595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8576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1298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6764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9700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6197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10" Type="http://schemas.openxmlformats.org/officeDocument/2006/relationships/chart" Target="../charts/chart7.xml"/><Relationship Id="rId4" Type="http://schemas.openxmlformats.org/officeDocument/2006/relationships/image" Target="../media/image4.png"/><Relationship Id="rId9" Type="http://schemas.microsoft.com/office/2007/relationships/diagramDrawing" Target="../diagrams/drawing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10" Type="http://schemas.openxmlformats.org/officeDocument/2006/relationships/chart" Target="../charts/chart8.xml"/><Relationship Id="rId4" Type="http://schemas.openxmlformats.org/officeDocument/2006/relationships/image" Target="../media/image4.png"/><Relationship Id="rId9" Type="http://schemas.microsoft.com/office/2007/relationships/diagramDrawing" Target="../diagrams/drawing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10" Type="http://schemas.openxmlformats.org/officeDocument/2006/relationships/chart" Target="../charts/chart9.xml"/><Relationship Id="rId4" Type="http://schemas.openxmlformats.org/officeDocument/2006/relationships/image" Target="../media/image4.png"/><Relationship Id="rId9" Type="http://schemas.microsoft.com/office/2007/relationships/diagramDrawing" Target="../diagrams/drawing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10" Type="http://schemas.openxmlformats.org/officeDocument/2006/relationships/chart" Target="../charts/chart10.xml"/><Relationship Id="rId4" Type="http://schemas.openxmlformats.org/officeDocument/2006/relationships/image" Target="../media/image4.png"/><Relationship Id="rId9" Type="http://schemas.microsoft.com/office/2007/relationships/diagramDrawing" Target="../diagrams/drawing1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10" Type="http://schemas.openxmlformats.org/officeDocument/2006/relationships/chart" Target="../charts/chart11.xml"/><Relationship Id="rId4" Type="http://schemas.openxmlformats.org/officeDocument/2006/relationships/image" Target="../media/image4.png"/><Relationship Id="rId9" Type="http://schemas.microsoft.com/office/2007/relationships/diagramDrawing" Target="../diagrams/drawing11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10" Type="http://schemas.openxmlformats.org/officeDocument/2006/relationships/image" Target="../media/image4.png"/><Relationship Id="rId4" Type="http://schemas.openxmlformats.org/officeDocument/2006/relationships/diagramData" Target="../diagrams/data12.xml"/><Relationship Id="rId9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10" Type="http://schemas.openxmlformats.org/officeDocument/2006/relationships/image" Target="../media/image4.png"/><Relationship Id="rId4" Type="http://schemas.openxmlformats.org/officeDocument/2006/relationships/diagramData" Target="../diagrams/data13.xml"/><Relationship Id="rId9" Type="http://schemas.openxmlformats.org/officeDocument/2006/relationships/chart" Target="../charts/chart13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10" Type="http://schemas.openxmlformats.org/officeDocument/2006/relationships/image" Target="../media/image4.png"/><Relationship Id="rId4" Type="http://schemas.openxmlformats.org/officeDocument/2006/relationships/diagramData" Target="../diagrams/data14.xml"/><Relationship Id="rId9" Type="http://schemas.openxmlformats.org/officeDocument/2006/relationships/chart" Target="../charts/chart14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10" Type="http://schemas.openxmlformats.org/officeDocument/2006/relationships/image" Target="../media/image4.png"/><Relationship Id="rId4" Type="http://schemas.openxmlformats.org/officeDocument/2006/relationships/diagramData" Target="../diagrams/data15.xml"/><Relationship Id="rId9" Type="http://schemas.openxmlformats.org/officeDocument/2006/relationships/chart" Target="../charts/chart15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10" Type="http://schemas.openxmlformats.org/officeDocument/2006/relationships/chart" Target="../charts/chart16.xml"/><Relationship Id="rId4" Type="http://schemas.openxmlformats.org/officeDocument/2006/relationships/diagramData" Target="../diagrams/data16.xml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10" Type="http://schemas.openxmlformats.org/officeDocument/2006/relationships/image" Target="../media/image4.png"/><Relationship Id="rId4" Type="http://schemas.openxmlformats.org/officeDocument/2006/relationships/diagramData" Target="../diagrams/data17.xml"/><Relationship Id="rId9" Type="http://schemas.openxmlformats.org/officeDocument/2006/relationships/chart" Target="../charts/chart17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10" Type="http://schemas.openxmlformats.org/officeDocument/2006/relationships/image" Target="../media/image4.png"/><Relationship Id="rId4" Type="http://schemas.openxmlformats.org/officeDocument/2006/relationships/diagramData" Target="../diagrams/data18.xml"/><Relationship Id="rId9" Type="http://schemas.openxmlformats.org/officeDocument/2006/relationships/chart" Target="../charts/chart18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9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10" Type="http://schemas.openxmlformats.org/officeDocument/2006/relationships/image" Target="../media/image4.png"/><Relationship Id="rId4" Type="http://schemas.openxmlformats.org/officeDocument/2006/relationships/diagramData" Target="../diagrams/data19.xml"/><Relationship Id="rId9" Type="http://schemas.openxmlformats.org/officeDocument/2006/relationships/chart" Target="../charts/chart19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0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10" Type="http://schemas.openxmlformats.org/officeDocument/2006/relationships/image" Target="../media/image4.png"/><Relationship Id="rId4" Type="http://schemas.openxmlformats.org/officeDocument/2006/relationships/diagramData" Target="../diagrams/data20.xml"/><Relationship Id="rId9" Type="http://schemas.openxmlformats.org/officeDocument/2006/relationships/chart" Target="../charts/chart20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entalk.com.ua/" TargetMode="External"/><Relationship Id="rId13" Type="http://schemas.openxmlformats.org/officeDocument/2006/relationships/hyperlink" Target="https://long.prep.com.ua/" TargetMode="External"/><Relationship Id="rId18" Type="http://schemas.openxmlformats.org/officeDocument/2006/relationships/hyperlink" Target="https://instagram.com/alliance.global.cv" TargetMode="External"/><Relationship Id="rId26" Type="http://schemas.openxmlformats.org/officeDocument/2006/relationships/hyperlink" Target="https://www.facebook.com/alliance.global.cv" TargetMode="External"/><Relationship Id="rId3" Type="http://schemas.openxmlformats.org/officeDocument/2006/relationships/hyperlink" Target="https://www.facebook.com/AllianceGlobalKyiv" TargetMode="External"/><Relationship Id="rId21" Type="http://schemas.openxmlformats.org/officeDocument/2006/relationships/hyperlink" Target="https://www.instagram.com/qcentreodesa/" TargetMode="External"/><Relationship Id="rId7" Type="http://schemas.openxmlformats.org/officeDocument/2006/relationships/hyperlink" Target="http://ga.net.ua/en" TargetMode="External"/><Relationship Id="rId12" Type="http://schemas.openxmlformats.org/officeDocument/2006/relationships/hyperlink" Target="https://gettest.com.ua/" TargetMode="External"/><Relationship Id="rId17" Type="http://schemas.openxmlformats.org/officeDocument/2006/relationships/hyperlink" Target="https://instagram.com/alliance.global.lviv" TargetMode="External"/><Relationship Id="rId25" Type="http://schemas.openxmlformats.org/officeDocument/2006/relationships/hyperlink" Target="https://www.facebook.com/AlGlobalLviv" TargetMode="External"/><Relationship Id="rId2" Type="http://schemas.openxmlformats.org/officeDocument/2006/relationships/hyperlink" Target="mailto:aid@ga.net.ua" TargetMode="External"/><Relationship Id="rId16" Type="http://schemas.openxmlformats.org/officeDocument/2006/relationships/hyperlink" Target="https://instagram.com/alliance.global.dnipro" TargetMode="External"/><Relationship Id="rId20" Type="http://schemas.openxmlformats.org/officeDocument/2006/relationships/hyperlink" Target="https://www.instagram.com/alliance.global.che/" TargetMode="External"/><Relationship Id="rId29" Type="http://schemas.openxmlformats.org/officeDocument/2006/relationships/hyperlink" Target="https://www.facebook.com/qcentreodes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inkedin.com/company/alliance-global-public-organization" TargetMode="External"/><Relationship Id="rId11" Type="http://schemas.openxmlformats.org/officeDocument/2006/relationships/hyperlink" Target="https://prep.com.ua/" TargetMode="External"/><Relationship Id="rId24" Type="http://schemas.openxmlformats.org/officeDocument/2006/relationships/hyperlink" Target="https://www.facebook.com/alliance.global.dnipro" TargetMode="External"/><Relationship Id="rId5" Type="http://schemas.openxmlformats.org/officeDocument/2006/relationships/hyperlink" Target="https://twitter.com/AlGlobalKyiv" TargetMode="External"/><Relationship Id="rId15" Type="http://schemas.openxmlformats.org/officeDocument/2006/relationships/hyperlink" Target="https://instagram.com/alliance.global.poltava" TargetMode="External"/><Relationship Id="rId23" Type="http://schemas.openxmlformats.org/officeDocument/2006/relationships/hyperlink" Target="https://www.facebook.com/profile.php?id=100090929553262" TargetMode="External"/><Relationship Id="rId28" Type="http://schemas.openxmlformats.org/officeDocument/2006/relationships/hyperlink" Target="https://www.facebook.com/alliance.global.cherkasy" TargetMode="External"/><Relationship Id="rId10" Type="http://schemas.openxmlformats.org/officeDocument/2006/relationships/hyperlink" Target="https://paralegals.com.ua/" TargetMode="External"/><Relationship Id="rId19" Type="http://schemas.openxmlformats.org/officeDocument/2006/relationships/hyperlink" Target="https://www.instagram.com/alliance.global.kyiv" TargetMode="External"/><Relationship Id="rId4" Type="http://schemas.openxmlformats.org/officeDocument/2006/relationships/hyperlink" Target="https://www.instagram.com/alliance.global" TargetMode="External"/><Relationship Id="rId9" Type="http://schemas.openxmlformats.org/officeDocument/2006/relationships/hyperlink" Target="https://lgbti-consortium.org.ua/" TargetMode="External"/><Relationship Id="rId14" Type="http://schemas.openxmlformats.org/officeDocument/2006/relationships/hyperlink" Target="https://instagram.com/alliance.global_kharkiv" TargetMode="External"/><Relationship Id="rId22" Type="http://schemas.openxmlformats.org/officeDocument/2006/relationships/hyperlink" Target="https://www.facebook.com/Alliance.GlobalKharkiv" TargetMode="External"/><Relationship Id="rId27" Type="http://schemas.openxmlformats.org/officeDocument/2006/relationships/hyperlink" Target="https://www.facebook.com/alliance.global.kyiv1" TargetMode="External"/><Relationship Id="rId30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chart" Target="../charts/chart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10" Type="http://schemas.openxmlformats.org/officeDocument/2006/relationships/chart" Target="../charts/chart2.xml"/><Relationship Id="rId4" Type="http://schemas.openxmlformats.org/officeDocument/2006/relationships/image" Target="../media/image4.png"/><Relationship Id="rId9" Type="http://schemas.microsoft.com/office/2007/relationships/diagramDrawing" Target="../diagrams/drawing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10" Type="http://schemas.openxmlformats.org/officeDocument/2006/relationships/chart" Target="../charts/chart3.xml"/><Relationship Id="rId4" Type="http://schemas.openxmlformats.org/officeDocument/2006/relationships/image" Target="../media/image4.png"/><Relationship Id="rId9" Type="http://schemas.microsoft.com/office/2007/relationships/diagramDrawing" Target="../diagrams/drawing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10" Type="http://schemas.openxmlformats.org/officeDocument/2006/relationships/chart" Target="../charts/chart4.xml"/><Relationship Id="rId4" Type="http://schemas.openxmlformats.org/officeDocument/2006/relationships/image" Target="../media/image4.png"/><Relationship Id="rId9" Type="http://schemas.microsoft.com/office/2007/relationships/diagramDrawing" Target="../diagrams/drawing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10" Type="http://schemas.openxmlformats.org/officeDocument/2006/relationships/chart" Target="../charts/chart5.xml"/><Relationship Id="rId4" Type="http://schemas.openxmlformats.org/officeDocument/2006/relationships/image" Target="../media/image4.png"/><Relationship Id="rId9" Type="http://schemas.microsoft.com/office/2007/relationships/diagramDrawing" Target="../diagrams/drawing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10" Type="http://schemas.openxmlformats.org/officeDocument/2006/relationships/chart" Target="../charts/chart6.xml"/><Relationship Id="rId4" Type="http://schemas.openxmlformats.org/officeDocument/2006/relationships/image" Target="../media/image4.png"/><Relationship Id="rId9" Type="http://schemas.microsoft.com/office/2007/relationships/diagramDrawing" Target="../diagrams/drawin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-141038" y="0"/>
            <a:ext cx="18570076" cy="10650936"/>
          </a:xfrm>
          <a:custGeom>
            <a:avLst/>
            <a:gdLst/>
            <a:ahLst/>
            <a:cxnLst/>
            <a:rect l="l" t="t" r="r" b="b"/>
            <a:pathLst>
              <a:path w="18570076" h="10650936" extrusionOk="0">
                <a:moveTo>
                  <a:pt x="0" y="0"/>
                </a:moveTo>
                <a:lnTo>
                  <a:pt x="18570076" y="0"/>
                </a:lnTo>
                <a:lnTo>
                  <a:pt x="18570076" y="10650936"/>
                </a:lnTo>
                <a:lnTo>
                  <a:pt x="0" y="1065093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l="-21168" r="-13781"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85" name="Google Shape;85;p13"/>
          <p:cNvSpPr/>
          <p:nvPr/>
        </p:nvSpPr>
        <p:spPr>
          <a:xfrm>
            <a:off x="6436328" y="5143500"/>
            <a:ext cx="4441887" cy="4454837"/>
          </a:xfrm>
          <a:custGeom>
            <a:avLst/>
            <a:gdLst/>
            <a:ahLst/>
            <a:cxnLst/>
            <a:rect l="l" t="t" r="r" b="b"/>
            <a:pathLst>
              <a:path w="4441887" h="4454837" extrusionOk="0">
                <a:moveTo>
                  <a:pt x="0" y="0"/>
                </a:moveTo>
                <a:lnTo>
                  <a:pt x="4441887" y="0"/>
                </a:lnTo>
                <a:lnTo>
                  <a:pt x="4441887" y="4454837"/>
                </a:lnTo>
                <a:lnTo>
                  <a:pt x="0" y="44548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86" name="Google Shape;86;p13"/>
          <p:cNvSpPr txBox="1"/>
          <p:nvPr/>
        </p:nvSpPr>
        <p:spPr>
          <a:xfrm>
            <a:off x="619433" y="688663"/>
            <a:ext cx="16768916" cy="2894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5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0" i="0" u="none" strike="noStrike" cap="none" dirty="0">
                <a:solidFill>
                  <a:srgbClr val="FFCB00"/>
                </a:solidFill>
                <a:sym typeface="Arial"/>
              </a:rPr>
              <a:t>REPORT </a:t>
            </a:r>
          </a:p>
          <a:p>
            <a:pPr marL="0" marR="0" lvl="0" indent="0" algn="ctr" rtl="0">
              <a:lnSpc>
                <a:spcPct val="95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0" i="0" u="none" strike="noStrike" cap="none" dirty="0">
                <a:solidFill>
                  <a:srgbClr val="FFCB00"/>
                </a:solidFill>
                <a:sym typeface="Arial"/>
              </a:rPr>
              <a:t>on the provision of emergency assistance</a:t>
            </a:r>
          </a:p>
          <a:p>
            <a:pPr marL="0" marR="0" lvl="0" indent="0" algn="ctr" rtl="0">
              <a:lnSpc>
                <a:spcPct val="95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0" i="0" u="none" strike="noStrike" cap="none" dirty="0">
                <a:solidFill>
                  <a:srgbClr val="FFCB00"/>
                </a:solidFill>
                <a:sym typeface="Arial"/>
              </a:rPr>
              <a:t>for 2023</a:t>
            </a:r>
            <a:endParaRPr sz="6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282160" y="9258300"/>
            <a:ext cx="1005840" cy="1028700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2178637"/>
              </p:ext>
            </p:extLst>
          </p:nvPr>
        </p:nvGraphicFramePr>
        <p:xfrm>
          <a:off x="468576" y="360298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0564099"/>
              </p:ext>
            </p:extLst>
          </p:nvPr>
        </p:nvGraphicFramePr>
        <p:xfrm>
          <a:off x="468576" y="2407920"/>
          <a:ext cx="16971213" cy="7518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3139220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251681" y="9258300"/>
            <a:ext cx="1036320" cy="1028700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7237202"/>
              </p:ext>
            </p:extLst>
          </p:nvPr>
        </p:nvGraphicFramePr>
        <p:xfrm>
          <a:off x="560016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5158887"/>
              </p:ext>
            </p:extLst>
          </p:nvPr>
        </p:nvGraphicFramePr>
        <p:xfrm>
          <a:off x="396240" y="2392679"/>
          <a:ext cx="17175480" cy="7516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826363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439789" y="9250679"/>
            <a:ext cx="848211" cy="103632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5382740"/>
              </p:ext>
            </p:extLst>
          </p:nvPr>
        </p:nvGraphicFramePr>
        <p:xfrm>
          <a:off x="514296" y="360298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3726056"/>
              </p:ext>
            </p:extLst>
          </p:nvPr>
        </p:nvGraphicFramePr>
        <p:xfrm>
          <a:off x="514296" y="2362200"/>
          <a:ext cx="17148864" cy="7564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347519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439789" y="9406419"/>
            <a:ext cx="848211" cy="88058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0034480"/>
              </p:ext>
            </p:extLst>
          </p:nvPr>
        </p:nvGraphicFramePr>
        <p:xfrm>
          <a:off x="483816" y="360298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8499552"/>
              </p:ext>
            </p:extLst>
          </p:nvPr>
        </p:nvGraphicFramePr>
        <p:xfrm>
          <a:off x="532150" y="2331721"/>
          <a:ext cx="17331744" cy="7919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2224438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327880" y="9235439"/>
            <a:ext cx="960120" cy="105156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5378702"/>
              </p:ext>
            </p:extLst>
          </p:nvPr>
        </p:nvGraphicFramePr>
        <p:xfrm>
          <a:off x="672733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1542184"/>
              </p:ext>
            </p:extLst>
          </p:nvPr>
        </p:nvGraphicFramePr>
        <p:xfrm>
          <a:off x="426720" y="2392681"/>
          <a:ext cx="17343120" cy="7516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331180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2291013"/>
              </p:ext>
            </p:extLst>
          </p:nvPr>
        </p:nvGraphicFramePr>
        <p:xfrm>
          <a:off x="544776" y="498627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1223077"/>
              </p:ext>
            </p:extLst>
          </p:nvPr>
        </p:nvGraphicFramePr>
        <p:xfrm>
          <a:off x="544776" y="2575560"/>
          <a:ext cx="17057424" cy="7351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" name="Google Shape;111;p16">
            <a:extLst>
              <a:ext uri="{FF2B5EF4-FFF2-40B4-BE49-F238E27FC236}">
                <a16:creationId xmlns:a16="http://schemas.microsoft.com/office/drawing/2014/main" id="{D4F6576B-EB56-EF91-0D65-CED832807EA3}"/>
              </a:ext>
            </a:extLst>
          </p:cNvPr>
          <p:cNvSpPr/>
          <p:nvPr/>
        </p:nvSpPr>
        <p:spPr>
          <a:xfrm>
            <a:off x="17327880" y="9235439"/>
            <a:ext cx="960120" cy="105156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8217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099089"/>
              </p:ext>
            </p:extLst>
          </p:nvPr>
        </p:nvGraphicFramePr>
        <p:xfrm>
          <a:off x="529536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0502026"/>
              </p:ext>
            </p:extLst>
          </p:nvPr>
        </p:nvGraphicFramePr>
        <p:xfrm>
          <a:off x="529536" y="2377440"/>
          <a:ext cx="17179344" cy="7549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" name="Google Shape;111;p16">
            <a:extLst>
              <a:ext uri="{FF2B5EF4-FFF2-40B4-BE49-F238E27FC236}">
                <a16:creationId xmlns:a16="http://schemas.microsoft.com/office/drawing/2014/main" id="{B1F7EB86-337B-F732-4832-611D7C200D63}"/>
              </a:ext>
            </a:extLst>
          </p:cNvPr>
          <p:cNvSpPr/>
          <p:nvPr/>
        </p:nvSpPr>
        <p:spPr>
          <a:xfrm>
            <a:off x="17327880" y="9235439"/>
            <a:ext cx="960120" cy="105156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9952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5508409"/>
              </p:ext>
            </p:extLst>
          </p:nvPr>
        </p:nvGraphicFramePr>
        <p:xfrm>
          <a:off x="438096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3151712"/>
              </p:ext>
            </p:extLst>
          </p:nvPr>
        </p:nvGraphicFramePr>
        <p:xfrm>
          <a:off x="438096" y="2423160"/>
          <a:ext cx="17377464" cy="7503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" name="Google Shape;111;p16">
            <a:extLst>
              <a:ext uri="{FF2B5EF4-FFF2-40B4-BE49-F238E27FC236}">
                <a16:creationId xmlns:a16="http://schemas.microsoft.com/office/drawing/2014/main" id="{63293E2E-2EFD-B62A-D820-A197029785D4}"/>
              </a:ext>
            </a:extLst>
          </p:cNvPr>
          <p:cNvSpPr/>
          <p:nvPr/>
        </p:nvSpPr>
        <p:spPr>
          <a:xfrm>
            <a:off x="17327880" y="9235439"/>
            <a:ext cx="960120" cy="105156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5590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0841475"/>
              </p:ext>
            </p:extLst>
          </p:nvPr>
        </p:nvGraphicFramePr>
        <p:xfrm>
          <a:off x="476933" y="360298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6139953"/>
              </p:ext>
            </p:extLst>
          </p:nvPr>
        </p:nvGraphicFramePr>
        <p:xfrm>
          <a:off x="476933" y="2315497"/>
          <a:ext cx="17191635" cy="7611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" name="Google Shape;111;p16">
            <a:extLst>
              <a:ext uri="{FF2B5EF4-FFF2-40B4-BE49-F238E27FC236}">
                <a16:creationId xmlns:a16="http://schemas.microsoft.com/office/drawing/2014/main" id="{16D813DB-54A1-B634-C363-C7216E8F8417}"/>
              </a:ext>
            </a:extLst>
          </p:cNvPr>
          <p:cNvSpPr/>
          <p:nvPr/>
        </p:nvSpPr>
        <p:spPr>
          <a:xfrm>
            <a:off x="17327880" y="9235439"/>
            <a:ext cx="960120" cy="105156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604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5894197"/>
              </p:ext>
            </p:extLst>
          </p:nvPr>
        </p:nvGraphicFramePr>
        <p:xfrm>
          <a:off x="447437" y="281092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Google Shape;111;p16">
            <a:extLst>
              <a:ext uri="{FF2B5EF4-FFF2-40B4-BE49-F238E27FC236}">
                <a16:creationId xmlns:a16="http://schemas.microsoft.com/office/drawing/2014/main" id="{1BAFEB5B-6A81-D173-C3B9-489C0F1FFF5D}"/>
              </a:ext>
            </a:extLst>
          </p:cNvPr>
          <p:cNvSpPr/>
          <p:nvPr/>
        </p:nvSpPr>
        <p:spPr>
          <a:xfrm>
            <a:off x="17327880" y="9235439"/>
            <a:ext cx="960120" cy="105156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5" name="Діаграма 4">
            <a:extLst>
              <a:ext uri="{FF2B5EF4-FFF2-40B4-BE49-F238E27FC236}">
                <a16:creationId xmlns:a16="http://schemas.microsoft.com/office/drawing/2014/main" id="{E06684E5-C17D-403A-9E95-DEF78D817E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7451638"/>
              </p:ext>
            </p:extLst>
          </p:nvPr>
        </p:nvGraphicFramePr>
        <p:xfrm>
          <a:off x="447437" y="2123768"/>
          <a:ext cx="17294873" cy="7877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2835031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14767877" y="148120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8" y="0"/>
                </a:lnTo>
                <a:lnTo>
                  <a:pt x="3294198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93" name="Google Shape;93;p14"/>
          <p:cNvSpPr/>
          <p:nvPr/>
        </p:nvSpPr>
        <p:spPr>
          <a:xfrm>
            <a:off x="17059323" y="9025765"/>
            <a:ext cx="1228677" cy="1330629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94" name="Google Shape;94;p14"/>
          <p:cNvSpPr txBox="1"/>
          <p:nvPr/>
        </p:nvSpPr>
        <p:spPr>
          <a:xfrm>
            <a:off x="1308920" y="380432"/>
            <a:ext cx="12613558" cy="7894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49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WHAT DOES ALLIANCE.GLOBAL DO?</a:t>
            </a:r>
            <a:endParaRPr sz="5400" b="1" dirty="0">
              <a:solidFill>
                <a:srgbClr val="0070C0"/>
              </a:solidFill>
            </a:endParaRPr>
          </a:p>
        </p:txBody>
      </p:sp>
      <p:sp>
        <p:nvSpPr>
          <p:cNvPr id="95" name="Google Shape;95;p14"/>
          <p:cNvSpPr txBox="1"/>
          <p:nvPr/>
        </p:nvSpPr>
        <p:spPr>
          <a:xfrm>
            <a:off x="575187" y="1461949"/>
            <a:ext cx="16901652" cy="7730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399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5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ALLIANCE.GLOBAL is a national public organization that has been operating since 2002, created and managed by representatives of LGBTIQ+ communities to improve the quality of life and health of LGBTIQ+ people.</a:t>
            </a:r>
            <a:endParaRPr lang="uk-UA" sz="2550" dirty="0">
              <a:solidFill>
                <a:srgbClr val="21212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39986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uk-UA" sz="2550" dirty="0">
              <a:solidFill>
                <a:srgbClr val="21212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399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50" b="1" i="0" u="none" strike="noStrike" cap="none" dirty="0">
                <a:solidFill>
                  <a:schemeClr val="tx1"/>
                </a:solidFill>
                <a:latin typeface="+mn-lt"/>
                <a:ea typeface="Arial"/>
                <a:cs typeface="Arial"/>
                <a:sym typeface="Arial"/>
              </a:rPr>
              <a:t>For more than 2 years of the armed conflict, ALLIANCE.GLOBAL has been providing the following types of services for LGBTIQ+ people who have found themselves in difficult life circumstances as a result of the war:</a:t>
            </a:r>
            <a:endParaRPr sz="2550" b="1" dirty="0">
              <a:solidFill>
                <a:schemeClr val="tx1"/>
              </a:solidFill>
              <a:latin typeface="+mn-lt"/>
            </a:endParaRPr>
          </a:p>
          <a:p>
            <a:pPr marL="342900" lvl="8" indent="-342900" algn="just">
              <a:lnSpc>
                <a:spcPct val="150000"/>
              </a:lnSpc>
              <a:spcBef>
                <a:spcPts val="40"/>
              </a:spcBef>
              <a:buFont typeface="Wingdings" panose="05000000000000000000" pitchFamily="2" charset="2"/>
              <a:buChar char=""/>
            </a:pPr>
            <a:r>
              <a:rPr lang="en-US" sz="255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shelters for LGBTIQ+ people in Kyiv, Kharkiv, Dnipro, Lviv and Chernivtsi; </a:t>
            </a:r>
            <a:endParaRPr lang="ru-RU" sz="255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8" indent="-342900" algn="just">
              <a:spcBef>
                <a:spcPts val="40"/>
              </a:spcBef>
              <a:buFont typeface="Wingdings" panose="05000000000000000000" pitchFamily="2" charset="2"/>
              <a:buChar char=""/>
            </a:pPr>
            <a:r>
              <a:rPr lang="en-US" sz="255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services based on "safe spaces"/community centers for LGBTIQ+ people in difficult life circumstances due to the war in Lviv, Poltava, Cherkasy, Kharkiv, Dnipro, Chernivtsi, and Odesa;</a:t>
            </a:r>
            <a:endParaRPr lang="ru-RU" sz="255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8" indent="-342900" algn="just">
              <a:lnSpc>
                <a:spcPct val="115000"/>
              </a:lnSpc>
              <a:spcBef>
                <a:spcPts val="40"/>
              </a:spcBef>
              <a:buFont typeface="Wingdings" panose="05000000000000000000" pitchFamily="2" charset="2"/>
              <a:buChar char=""/>
            </a:pPr>
            <a:r>
              <a:rPr lang="en-US" sz="255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multi-purpose emergency cash assistance in all non-occupied territories;</a:t>
            </a:r>
            <a:endParaRPr lang="ru-RU" sz="255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8" indent="-342900" algn="just">
              <a:lnSpc>
                <a:spcPct val="115000"/>
              </a:lnSpc>
              <a:spcBef>
                <a:spcPts val="40"/>
              </a:spcBef>
              <a:buFont typeface="Wingdings" panose="05000000000000000000" pitchFamily="2" charset="2"/>
              <a:buChar char=""/>
            </a:pPr>
            <a:r>
              <a:rPr lang="en-US" sz="255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wide range of humanitarian aid: food and hygiene vouchers or kits, clothing/ shoes, communication equipment, </a:t>
            </a:r>
            <a:r>
              <a:rPr lang="en-US" sz="2550" dirty="0" err="1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etc</a:t>
            </a:r>
            <a:r>
              <a:rPr lang="en-US" sz="255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;</a:t>
            </a:r>
            <a:endParaRPr lang="ru-RU" sz="255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8" indent="-342900" algn="just">
              <a:lnSpc>
                <a:spcPct val="115000"/>
              </a:lnSpc>
              <a:spcBef>
                <a:spcPts val="40"/>
              </a:spcBef>
              <a:buFont typeface="Wingdings" panose="05000000000000000000" pitchFamily="2" charset="2"/>
              <a:buChar char=""/>
            </a:pPr>
            <a:r>
              <a:rPr lang="en-US" sz="255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individual and group psychological assistance, as well as psychiatric consultations and assistance in purchasing medications that improve mental health;</a:t>
            </a:r>
            <a:endParaRPr lang="ru-RU" sz="255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8" indent="-342900" algn="just">
              <a:lnSpc>
                <a:spcPct val="115000"/>
              </a:lnSpc>
              <a:spcBef>
                <a:spcPts val="40"/>
              </a:spcBef>
              <a:buFont typeface="Wingdings" panose="05000000000000000000" pitchFamily="2" charset="2"/>
              <a:buChar char=""/>
            </a:pPr>
            <a:r>
              <a:rPr lang="en-US" sz="255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professional development/retraining courses for those LGBTIQ+ people who have lost or are looking for a job;</a:t>
            </a:r>
            <a:endParaRPr lang="ru-RU" sz="255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8" indent="-342900" algn="just">
              <a:lnSpc>
                <a:spcPct val="115000"/>
              </a:lnSpc>
              <a:spcBef>
                <a:spcPts val="40"/>
              </a:spcBef>
              <a:buFont typeface="Wingdings" panose="05000000000000000000" pitchFamily="2" charset="2"/>
              <a:buChar char=""/>
            </a:pPr>
            <a:r>
              <a:rPr lang="en-US" sz="255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legal/paralegal assistance and medical consultations;</a:t>
            </a:r>
            <a:endParaRPr lang="ru-RU" sz="255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8" indent="-342900" algn="just">
              <a:lnSpc>
                <a:spcPct val="115000"/>
              </a:lnSpc>
              <a:spcBef>
                <a:spcPts val="40"/>
              </a:spcBef>
              <a:buFont typeface="Wingdings" panose="05000000000000000000" pitchFamily="2" charset="2"/>
              <a:buChar char=""/>
            </a:pPr>
            <a:r>
              <a:rPr lang="en-US" sz="255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"peer-to-peer" counseling and social support to other resocialization programs to social and medical institutions, HIV/AIDS, viral hepatitis and STI prevention and treatment programs based on our organization, etc.</a:t>
            </a:r>
            <a:endParaRPr lang="ru-RU" sz="2550" dirty="0">
              <a:effectLst/>
              <a:latin typeface="+mn-lt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6691839"/>
              </p:ext>
            </p:extLst>
          </p:nvPr>
        </p:nvGraphicFramePr>
        <p:xfrm>
          <a:off x="388443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0795969"/>
              </p:ext>
            </p:extLst>
          </p:nvPr>
        </p:nvGraphicFramePr>
        <p:xfrm>
          <a:off x="388443" y="2403987"/>
          <a:ext cx="17353867" cy="7505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" name="Google Shape;111;p16">
            <a:extLst>
              <a:ext uri="{FF2B5EF4-FFF2-40B4-BE49-F238E27FC236}">
                <a16:creationId xmlns:a16="http://schemas.microsoft.com/office/drawing/2014/main" id="{5EF92754-F809-B816-5DEB-2B21ADD08E31}"/>
              </a:ext>
            </a:extLst>
          </p:cNvPr>
          <p:cNvSpPr/>
          <p:nvPr/>
        </p:nvSpPr>
        <p:spPr>
          <a:xfrm>
            <a:off x="17327880" y="9235439"/>
            <a:ext cx="960120" cy="105156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97758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2979224"/>
              </p:ext>
            </p:extLst>
          </p:nvPr>
        </p:nvGraphicFramePr>
        <p:xfrm>
          <a:off x="447437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6318508"/>
              </p:ext>
            </p:extLst>
          </p:nvPr>
        </p:nvGraphicFramePr>
        <p:xfrm>
          <a:off x="447437" y="2374490"/>
          <a:ext cx="17368615" cy="7552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" name="Google Shape;111;p16">
            <a:extLst>
              <a:ext uri="{FF2B5EF4-FFF2-40B4-BE49-F238E27FC236}">
                <a16:creationId xmlns:a16="http://schemas.microsoft.com/office/drawing/2014/main" id="{55E7689A-6BB8-7BBC-B1E6-7B7549E84358}"/>
              </a:ext>
            </a:extLst>
          </p:cNvPr>
          <p:cNvSpPr/>
          <p:nvPr/>
        </p:nvSpPr>
        <p:spPr>
          <a:xfrm>
            <a:off x="17327880" y="9235439"/>
            <a:ext cx="960120" cy="105156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76134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5832913"/>
              </p:ext>
            </p:extLst>
          </p:nvPr>
        </p:nvGraphicFramePr>
        <p:xfrm>
          <a:off x="510501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1497804"/>
              </p:ext>
            </p:extLst>
          </p:nvPr>
        </p:nvGraphicFramePr>
        <p:xfrm>
          <a:off x="510501" y="2418735"/>
          <a:ext cx="17305551" cy="767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" name="Google Shape;111;p16">
            <a:extLst>
              <a:ext uri="{FF2B5EF4-FFF2-40B4-BE49-F238E27FC236}">
                <a16:creationId xmlns:a16="http://schemas.microsoft.com/office/drawing/2014/main" id="{7AA8AC04-580E-8758-3568-E708FAAE1611}"/>
              </a:ext>
            </a:extLst>
          </p:cNvPr>
          <p:cNvSpPr/>
          <p:nvPr/>
        </p:nvSpPr>
        <p:spPr>
          <a:xfrm>
            <a:off x="17327880" y="9235439"/>
            <a:ext cx="960120" cy="105156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17334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4691877"/>
              </p:ext>
            </p:extLst>
          </p:nvPr>
        </p:nvGraphicFramePr>
        <p:xfrm>
          <a:off x="447437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1582269"/>
              </p:ext>
            </p:extLst>
          </p:nvPr>
        </p:nvGraphicFramePr>
        <p:xfrm>
          <a:off x="447437" y="2433485"/>
          <a:ext cx="17280124" cy="7475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" name="Google Shape;111;p16">
            <a:extLst>
              <a:ext uri="{FF2B5EF4-FFF2-40B4-BE49-F238E27FC236}">
                <a16:creationId xmlns:a16="http://schemas.microsoft.com/office/drawing/2014/main" id="{1BAFEB5B-6A81-D173-C3B9-489C0F1FFF5D}"/>
              </a:ext>
            </a:extLst>
          </p:cNvPr>
          <p:cNvSpPr/>
          <p:nvPr/>
        </p:nvSpPr>
        <p:spPr>
          <a:xfrm>
            <a:off x="17327880" y="9235439"/>
            <a:ext cx="960120" cy="105156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2981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4;p14">
            <a:extLst>
              <a:ext uri="{FF2B5EF4-FFF2-40B4-BE49-F238E27FC236}">
                <a16:creationId xmlns:a16="http://schemas.microsoft.com/office/drawing/2014/main" id="{82BE7B0B-03BA-4D8D-48CD-83D4D3ABA409}"/>
              </a:ext>
            </a:extLst>
          </p:cNvPr>
          <p:cNvSpPr txBox="1"/>
          <p:nvPr/>
        </p:nvSpPr>
        <p:spPr>
          <a:xfrm>
            <a:off x="1308920" y="380432"/>
            <a:ext cx="15459996" cy="7894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49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>
                <a:solidFill>
                  <a:srgbClr val="0070C0"/>
                </a:solidFill>
                <a:effectLst/>
                <a:latin typeface="+mn-lt"/>
                <a:ea typeface="Times New Roman" panose="02020603050405020304" pitchFamily="18" charset="0"/>
              </a:rPr>
              <a:t>Our contacts and online resources</a:t>
            </a:r>
            <a:endParaRPr sz="54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0F1C5B-D087-4509-6FB4-2036EB8F0988}"/>
              </a:ext>
            </a:extLst>
          </p:cNvPr>
          <p:cNvSpPr txBox="1"/>
          <p:nvPr/>
        </p:nvSpPr>
        <p:spPr>
          <a:xfrm>
            <a:off x="811161" y="1468497"/>
            <a:ext cx="16665677" cy="597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">
              <a:lnSpc>
                <a:spcPct val="115000"/>
              </a:lnSpc>
              <a:spcBef>
                <a:spcPts val="40"/>
              </a:spcBef>
            </a:pP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E-mail: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"/>
              </a:rPr>
              <a:t>aid@ga.net.ua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endParaRPr lang="ru-RU" sz="28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68580">
              <a:lnSpc>
                <a:spcPct val="115000"/>
              </a:lnSpc>
              <a:spcBef>
                <a:spcPts val="40"/>
              </a:spcBef>
            </a:pP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Facebook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3"/>
              </a:rPr>
              <a:t>https://www.facebook.com/AllianceGlobalKyiv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 (English language page)</a:t>
            </a:r>
          </a:p>
          <a:p>
            <a:pPr marL="68580">
              <a:lnSpc>
                <a:spcPct val="115000"/>
              </a:lnSpc>
              <a:spcBef>
                <a:spcPts val="40"/>
              </a:spcBef>
            </a:pPr>
            <a:r>
              <a:rPr lang="en-US" sz="2800" dirty="0">
                <a:latin typeface="+mn-lt"/>
                <a:ea typeface="Times New Roman" panose="02020603050405020304" pitchFamily="18" charset="0"/>
              </a:rPr>
              <a:t>Instagram: </a:t>
            </a:r>
            <a:r>
              <a:rPr lang="en-US" sz="2800" dirty="0">
                <a:latin typeface="+mn-lt"/>
                <a:ea typeface="Times New Roman" panose="02020603050405020304" pitchFamily="18" charset="0"/>
                <a:hlinkClick r:id="rId4"/>
              </a:rPr>
              <a:t>https://www.instagram.com/alliance.global</a:t>
            </a:r>
            <a:r>
              <a:rPr lang="en-US" sz="2800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endParaRPr lang="ru-RU" sz="28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68580">
              <a:lnSpc>
                <a:spcPct val="115000"/>
              </a:lnSpc>
              <a:spcBef>
                <a:spcPts val="40"/>
              </a:spcBef>
            </a:pP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X (ex-Twitter):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5"/>
              </a:rPr>
              <a:t>https://twitter.com/AlGlobalKyiv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 (English language page) </a:t>
            </a:r>
            <a:endParaRPr lang="ru-RU" sz="28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68580">
              <a:lnSpc>
                <a:spcPct val="115000"/>
              </a:lnSpc>
              <a:spcBef>
                <a:spcPts val="40"/>
              </a:spcBef>
            </a:pP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LinkedIn: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6"/>
              </a:rPr>
              <a:t>https://www.linkedin.com/company/alliance-global-public-organization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endParaRPr lang="ru-RU" sz="28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68580">
              <a:lnSpc>
                <a:spcPct val="115000"/>
              </a:lnSpc>
              <a:spcBef>
                <a:spcPts val="40"/>
              </a:spcBef>
            </a:pP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YouTube: @AllianceGlobalUA </a:t>
            </a:r>
            <a:endParaRPr lang="ru-RU" sz="28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68580">
              <a:lnSpc>
                <a:spcPct val="115000"/>
              </a:lnSpc>
              <a:spcBef>
                <a:spcPts val="40"/>
              </a:spcBef>
            </a:pP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Web: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7"/>
              </a:rPr>
              <a:t>http://ga.net.ua/en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8"/>
              </a:rPr>
              <a:t>https://www.mentalk.com.ua/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9"/>
              </a:rPr>
              <a:t>https://lgbti-consortium.org.ua/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10"/>
              </a:rPr>
              <a:t>https://paralegals.com.ua/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11"/>
              </a:rPr>
              <a:t>https://prep.com.ua/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12"/>
              </a:rPr>
              <a:t>https://gettest.com.ua/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13"/>
              </a:rPr>
              <a:t>https://long.prep.com.ua/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endParaRPr lang="ru-RU" sz="28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6858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9017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en-US" sz="2800" i="1" dirty="0">
                <a:effectLst/>
                <a:latin typeface="+mn-lt"/>
                <a:ea typeface="Times New Roman" panose="02020603050405020304" pitchFamily="18" charset="0"/>
              </a:rPr>
              <a:t>Local pages:</a:t>
            </a:r>
            <a:endParaRPr lang="ru-RU" sz="2800" i="1" dirty="0">
              <a:effectLst/>
              <a:latin typeface="+mn-lt"/>
              <a:ea typeface="Times New Roman" panose="02020603050405020304" pitchFamily="18" charset="0"/>
            </a:endParaRPr>
          </a:p>
          <a:p>
            <a:pPr marL="90170">
              <a:lnSpc>
                <a:spcPct val="115000"/>
              </a:lnSpc>
            </a:pPr>
            <a:r>
              <a:rPr lang="en-US" sz="2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</a:rPr>
              <a:t>In Instagram:</a:t>
            </a:r>
            <a:r>
              <a:rPr lang="en-US" sz="28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800" u="sng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  <a:hlinkClick r:id="rId14"/>
              </a:rPr>
              <a:t>Kharkiv</a:t>
            </a:r>
            <a:r>
              <a:rPr lang="en-US" sz="280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  <a:hlinkClick r:id="rId15"/>
              </a:rPr>
              <a:t>Poltava</a:t>
            </a:r>
            <a:r>
              <a:rPr lang="en-US" sz="280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  <a:hlinkClick r:id="rId16"/>
              </a:rPr>
              <a:t>Dnipro</a:t>
            </a:r>
            <a:r>
              <a:rPr lang="en-US" sz="280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  <a:hlinkClick r:id="rId17"/>
              </a:rPr>
              <a:t>Lviv</a:t>
            </a:r>
            <a:r>
              <a:rPr lang="en-US" sz="280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  <a:hlinkClick r:id="rId18"/>
              </a:rPr>
              <a:t>Chernivtsi</a:t>
            </a:r>
            <a:r>
              <a:rPr lang="en-US" sz="280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  <a:hlinkClick r:id="rId19"/>
              </a:rPr>
              <a:t>Kyiv</a:t>
            </a:r>
            <a:r>
              <a:rPr lang="en-US" sz="280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  <a:hlinkClick r:id="rId20"/>
              </a:rPr>
              <a:t>Cherkasy</a:t>
            </a:r>
            <a:r>
              <a:rPr lang="en-US" sz="280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  <a:hlinkClick r:id="rId21"/>
              </a:rPr>
              <a:t>Odesa</a:t>
            </a:r>
            <a:endParaRPr lang="ru-RU" sz="2800" dirty="0">
              <a:effectLst/>
              <a:highlight>
                <a:srgbClr val="FFFFFF"/>
              </a:highlight>
              <a:latin typeface="+mn-lt"/>
              <a:ea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 In Facebook:</a:t>
            </a:r>
            <a:r>
              <a:rPr lang="en-US" sz="2800" b="1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2"/>
              </a:rPr>
              <a:t>Kharkiv</a:t>
            </a:r>
            <a:r>
              <a:rPr lang="en-US" sz="2800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3"/>
              </a:rPr>
              <a:t>Poltava</a:t>
            </a:r>
            <a:r>
              <a:rPr lang="en-US" sz="2800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4"/>
              </a:rPr>
              <a:t>Dnipro</a:t>
            </a:r>
            <a:r>
              <a:rPr lang="en-US" sz="2800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5"/>
              </a:rPr>
              <a:t>Lviv</a:t>
            </a:r>
            <a:r>
              <a:rPr lang="en-US" sz="2800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6"/>
              </a:rPr>
              <a:t>Chernivtsi</a:t>
            </a:r>
            <a:r>
              <a:rPr lang="en-US" sz="2800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7"/>
              </a:rPr>
              <a:t>Kyiv</a:t>
            </a:r>
            <a:r>
              <a:rPr lang="en-US" sz="2800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8"/>
              </a:rPr>
              <a:t>Cherkasy</a:t>
            </a:r>
            <a:r>
              <a:rPr lang="en-US" sz="2800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9"/>
              </a:rPr>
              <a:t>Odesa</a:t>
            </a:r>
            <a:endParaRPr lang="ru-RU" sz="2800" dirty="0">
              <a:latin typeface="+mn-lt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116EC50-C5A7-259B-827B-BF3367E9F290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603" y="7576785"/>
            <a:ext cx="8686957" cy="23297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320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4"/>
          <p:cNvSpPr/>
          <p:nvPr/>
        </p:nvSpPr>
        <p:spPr>
          <a:xfrm>
            <a:off x="14731156" y="321170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8" y="0"/>
                </a:lnTo>
                <a:lnTo>
                  <a:pt x="3294198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80" name="Google Shape;180;p24"/>
          <p:cNvSpPr/>
          <p:nvPr/>
        </p:nvSpPr>
        <p:spPr>
          <a:xfrm>
            <a:off x="16310779" y="8231220"/>
            <a:ext cx="2055524" cy="2243409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81" name="Google Shape;181;p24"/>
          <p:cNvSpPr txBox="1"/>
          <p:nvPr/>
        </p:nvSpPr>
        <p:spPr>
          <a:xfrm>
            <a:off x="958482" y="1363982"/>
            <a:ext cx="15057300" cy="8494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9017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en-US" sz="300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During 2023, </a:t>
            </a:r>
            <a:r>
              <a:rPr lang="en-US" sz="3000" b="1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24,275</a:t>
            </a:r>
            <a:r>
              <a:rPr lang="en-US" sz="300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 LGBTIQ+ people and their families received assistance through ALLIANCE.GLOBAL, and a total of </a:t>
            </a:r>
            <a:r>
              <a:rPr lang="en-US" sz="3000" b="1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27,595</a:t>
            </a:r>
            <a:r>
              <a:rPr lang="en-US" sz="300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 different services were provided. </a:t>
            </a:r>
            <a:endParaRPr lang="ru-RU" sz="30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9017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en-US" sz="300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Of these:</a:t>
            </a:r>
            <a:endParaRPr lang="ru-RU" sz="30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9,833</a:t>
            </a:r>
            <a:r>
              <a:rPr lang="en-US" sz="300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 LGBTIQ+ people and their household members received various types of cash assistance; </a:t>
            </a:r>
            <a:endParaRPr lang="ru-RU" sz="30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169</a:t>
            </a:r>
            <a:r>
              <a:rPr lang="en-US" sz="300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 people received temporary shelter in our shelters; </a:t>
            </a:r>
            <a:endParaRPr lang="ru-RU" sz="30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4,454</a:t>
            </a:r>
            <a:r>
              <a:rPr lang="en-US" sz="300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 LGBTIQ+ people received food packages or vouchers; </a:t>
            </a:r>
            <a:endParaRPr lang="ru-RU" sz="30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3000" b="1" dirty="0">
                <a:effectLst/>
                <a:latin typeface="+mn-lt"/>
                <a:ea typeface="Times New Roman" panose="02020603050405020304" pitchFamily="18" charset="0"/>
              </a:rPr>
              <a:t>3,370</a:t>
            </a:r>
            <a:r>
              <a:rPr lang="en-US" sz="30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300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people received hygiene kits or vouchers; </a:t>
            </a:r>
            <a:endParaRPr lang="ru-RU" sz="30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874</a:t>
            </a:r>
            <a:r>
              <a:rPr lang="en-US" sz="300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 people received psychological assistance; </a:t>
            </a:r>
            <a:endParaRPr lang="ru-RU" sz="30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674</a:t>
            </a:r>
            <a:r>
              <a:rPr lang="en-US" sz="300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 people received clothes/shoes; </a:t>
            </a:r>
            <a:endParaRPr lang="ru-RU" sz="30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82</a:t>
            </a:r>
            <a:r>
              <a:rPr lang="en-US" sz="300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 persons received emergency medical consultations; </a:t>
            </a:r>
            <a:endParaRPr lang="ru-RU" sz="30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4,562</a:t>
            </a:r>
            <a:r>
              <a:rPr lang="en-US" sz="300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 persons received paralegal or legal aid; </a:t>
            </a:r>
            <a:endParaRPr lang="ru-RU" sz="30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300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a total of </a:t>
            </a:r>
            <a:r>
              <a:rPr lang="en-US" sz="3000" b="1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565</a:t>
            </a:r>
            <a:r>
              <a:rPr lang="en-US" sz="300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 different group awareness-raising events were held in community centers and/or shelters;</a:t>
            </a:r>
            <a:endParaRPr lang="en-US" sz="3000" dirty="0">
              <a:latin typeface="+mn-lt"/>
              <a:ea typeface="Times New Roman" panose="02020603050405020304" pitchFamily="18" charset="0"/>
            </a:endParaRP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257</a:t>
            </a:r>
            <a:r>
              <a:rPr lang="en-US" sz="3000" dirty="0">
                <a:solidFill>
                  <a:srgbClr val="212121"/>
                </a:solidFill>
                <a:effectLst/>
                <a:latin typeface="+mn-lt"/>
                <a:ea typeface="Times New Roman" panose="02020603050405020304" pitchFamily="18" charset="0"/>
              </a:rPr>
              <a:t> people received means for connection and light (power banks, flashlights) during this period.</a:t>
            </a:r>
            <a:endParaRPr sz="3000" b="0" i="0" u="none" strike="noStrike" cap="none" dirty="0">
              <a:solidFill>
                <a:srgbClr val="004F85"/>
              </a:solidFill>
              <a:latin typeface="+mn-lt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402570" y="9258300"/>
            <a:ext cx="963732" cy="1028700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531099"/>
              </p:ext>
            </p:extLst>
          </p:nvPr>
        </p:nvGraphicFramePr>
        <p:xfrm>
          <a:off x="518161" y="295839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0194990"/>
              </p:ext>
            </p:extLst>
          </p:nvPr>
        </p:nvGraphicFramePr>
        <p:xfrm>
          <a:off x="518161" y="2212259"/>
          <a:ext cx="17120910" cy="7696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1413298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324269" y="9258299"/>
            <a:ext cx="963731" cy="102870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5212701"/>
              </p:ext>
            </p:extLst>
          </p:nvPr>
        </p:nvGraphicFramePr>
        <p:xfrm>
          <a:off x="848211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1555958"/>
              </p:ext>
            </p:extLst>
          </p:nvPr>
        </p:nvGraphicFramePr>
        <p:xfrm>
          <a:off x="548641" y="2225041"/>
          <a:ext cx="16891148" cy="7683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3904774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312640" y="9258300"/>
            <a:ext cx="975359" cy="1028700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5487941"/>
              </p:ext>
            </p:extLst>
          </p:nvPr>
        </p:nvGraphicFramePr>
        <p:xfrm>
          <a:off x="457199" y="360298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265860"/>
              </p:ext>
            </p:extLst>
          </p:nvPr>
        </p:nvGraphicFramePr>
        <p:xfrm>
          <a:off x="457199" y="2194560"/>
          <a:ext cx="16982589" cy="7732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1259869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282160" y="9258299"/>
            <a:ext cx="1005840" cy="102870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1438199"/>
              </p:ext>
            </p:extLst>
          </p:nvPr>
        </p:nvGraphicFramePr>
        <p:xfrm>
          <a:off x="672733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9649666"/>
              </p:ext>
            </p:extLst>
          </p:nvPr>
        </p:nvGraphicFramePr>
        <p:xfrm>
          <a:off x="441959" y="2407919"/>
          <a:ext cx="16997829" cy="7501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4019202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282160" y="9258300"/>
            <a:ext cx="1005840" cy="1028700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4111694"/>
              </p:ext>
            </p:extLst>
          </p:nvPr>
        </p:nvGraphicFramePr>
        <p:xfrm>
          <a:off x="672733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8842607"/>
              </p:ext>
            </p:extLst>
          </p:nvPr>
        </p:nvGraphicFramePr>
        <p:xfrm>
          <a:off x="487680" y="2392679"/>
          <a:ext cx="17068800" cy="7516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3321273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266920" y="9258300"/>
            <a:ext cx="1021080" cy="1028700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6342383"/>
              </p:ext>
            </p:extLst>
          </p:nvPr>
        </p:nvGraphicFramePr>
        <p:xfrm>
          <a:off x="672733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9991577"/>
              </p:ext>
            </p:extLst>
          </p:nvPr>
        </p:nvGraphicFramePr>
        <p:xfrm>
          <a:off x="457200" y="2468879"/>
          <a:ext cx="17160240" cy="7440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3867095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844</Words>
  <Application>Microsoft Office PowerPoint</Application>
  <PresentationFormat>Довільний</PresentationFormat>
  <Paragraphs>83</Paragraphs>
  <Slides>24</Slides>
  <Notes>23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24</vt:i4>
      </vt:variant>
    </vt:vector>
  </HeadingPairs>
  <TitlesOfParts>
    <vt:vector size="28" baseType="lpstr">
      <vt:lpstr>Arial</vt:lpstr>
      <vt:lpstr>Calibri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Volodymyr Prokofiev</dc:creator>
  <cp:lastModifiedBy>Andrii Chernyshev</cp:lastModifiedBy>
  <cp:revision>91</cp:revision>
  <dcterms:modified xsi:type="dcterms:W3CDTF">2024-05-27T23:05:32Z</dcterms:modified>
</cp:coreProperties>
</file>