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8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0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1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2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3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313" r:id="rId3"/>
    <p:sldId id="26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9" r:id="rId13"/>
    <p:sldId id="298" r:id="rId14"/>
    <p:sldId id="299" r:id="rId15"/>
    <p:sldId id="300" r:id="rId16"/>
    <p:sldId id="301" r:id="rId17"/>
    <p:sldId id="302" r:id="rId18"/>
    <p:sldId id="303" r:id="rId19"/>
    <p:sldId id="309" r:id="rId20"/>
    <p:sldId id="304" r:id="rId21"/>
    <p:sldId id="305" r:id="rId22"/>
    <p:sldId id="306" r:id="rId23"/>
    <p:sldId id="307" r:id="rId24"/>
    <p:sldId id="311" r:id="rId25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CC00CC"/>
    <a:srgbClr val="008000"/>
    <a:srgbClr val="000099"/>
    <a:srgbClr val="CC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50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gbt0\OneDrive\&#1056;&#1086;&#1073;&#1086;&#1095;&#1080;&#1081;%20&#1089;&#1090;&#1110;&#1083;\&#1053;&#1086;&#1074;&#1080;&#1081;%20&#1040;&#1088;&#1082;&#1091;&#1096;%20Microsoft%20Excel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Шелтер</c:v>
                </c:pt>
                <c:pt idx="1">
                  <c:v>Інф-освітні заходи</c:v>
                </c:pt>
                <c:pt idx="2">
                  <c:v>Ліхтарики</c:v>
                </c:pt>
                <c:pt idx="3">
                  <c:v>Повербанки</c:v>
                </c:pt>
                <c:pt idx="4">
                  <c:v>Одяг</c:v>
                </c:pt>
                <c:pt idx="5">
                  <c:v>Швидка фін.допомога</c:v>
                </c:pt>
                <c:pt idx="6">
                  <c:v>Консультації лікаря</c:v>
                </c:pt>
                <c:pt idx="7">
                  <c:v>Консультації психолога</c:v>
                </c:pt>
                <c:pt idx="8">
                  <c:v>Правова допомога</c:v>
                </c:pt>
                <c:pt idx="9">
                  <c:v>Гігієнічні Сертифікати</c:v>
                </c:pt>
                <c:pt idx="10">
                  <c:v>Продуктові сертифікати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169</c:v>
                </c:pt>
                <c:pt idx="1">
                  <c:v>545</c:v>
                </c:pt>
                <c:pt idx="2">
                  <c:v>66</c:v>
                </c:pt>
                <c:pt idx="3">
                  <c:v>194</c:v>
                </c:pt>
                <c:pt idx="4">
                  <c:v>1309</c:v>
                </c:pt>
                <c:pt idx="5">
                  <c:v>275</c:v>
                </c:pt>
                <c:pt idx="6">
                  <c:v>483</c:v>
                </c:pt>
                <c:pt idx="7">
                  <c:v>1831</c:v>
                </c:pt>
                <c:pt idx="8">
                  <c:v>4564</c:v>
                </c:pt>
                <c:pt idx="9">
                  <c:v>3652</c:v>
                </c:pt>
                <c:pt idx="10">
                  <c:v>5009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71990016"/>
        <c:axId val="171987328"/>
      </c:barChart>
      <c:valAx>
        <c:axId val="171987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990016"/>
        <c:crosses val="autoZero"/>
        <c:crossBetween val="between"/>
      </c:valAx>
      <c:catAx>
        <c:axId val="1719900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987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3370 людей </a:t>
            </a:r>
          </a:p>
        </c:rich>
      </c:tx>
      <c:layout>
        <c:manualLayout>
          <c:xMode val="edge"/>
          <c:yMode val="edge"/>
          <c:x val="0"/>
          <c:y val="0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4336943818233188E-2"/>
          <c:y val="3.7843085659797208E-2"/>
          <c:w val="0.76154880893694255"/>
          <c:h val="0.96065916588719424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  <a:effectLst>
              <a:innerShdw blurRad="114300">
                <a:prstClr val="black"/>
              </a:innerShdw>
            </a:effectLst>
          </c:spPr>
          <c:explosion val="16"/>
          <c:dPt>
            <c:idx val="0"/>
            <c:bubble3D val="0"/>
            <c:explosion val="4"/>
            <c:spPr>
              <a:solidFill>
                <a:schemeClr val="accent1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explosion val="3"/>
            <c:spPr>
              <a:solidFill>
                <a:schemeClr val="accent2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explosion val="7"/>
            <c:spPr>
              <a:solidFill>
                <a:schemeClr val="accent4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explosion val="2"/>
            <c:spPr>
              <a:solidFill>
                <a:schemeClr val="accent5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explosion val="5"/>
            <c:spPr>
              <a:solidFill>
                <a:schemeClr val="accent6"/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>
                <a:innerShdw blurRad="114300">
                  <a:prstClr val="black"/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854</c:v>
                </c:pt>
                <c:pt idx="1">
                  <c:v>443</c:v>
                </c:pt>
                <c:pt idx="2">
                  <c:v>181</c:v>
                </c:pt>
                <c:pt idx="3">
                  <c:v>580</c:v>
                </c:pt>
                <c:pt idx="4">
                  <c:v>755</c:v>
                </c:pt>
                <c:pt idx="5">
                  <c:v>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>
          <a:innerShdw blurRad="114300">
            <a:prstClr val="black"/>
          </a:innerShdw>
        </a:effectLst>
      </c:spPr>
    </c:plotArea>
    <c:legend>
      <c:legendPos val="r"/>
      <c:layout>
        <c:manualLayout>
          <c:xMode val="edge"/>
          <c:yMode val="edge"/>
          <c:x val="0.87014105447207168"/>
          <c:y val="0.13437311234704333"/>
          <c:w val="0.12985894552792843"/>
          <c:h val="0.671596239744804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4562 </a:t>
            </a:r>
            <a:r>
              <a:rPr lang="ru-RU" sz="2200" b="1" i="0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2.4226321446198839E-3"/>
          <c:y val="4.3406845312457176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483448431520468E-2"/>
          <c:y val="8.6949661310592438E-2"/>
          <c:w val="0.72266881622222534"/>
          <c:h val="0.91155253244736845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1.0665094959395768E-2"/>
                  <c:y val="-4.68848688355266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7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  <c:pt idx="6">
                  <c:v>Інші регіони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7"/>
                <c:pt idx="0">
                  <c:v>407</c:v>
                </c:pt>
                <c:pt idx="1">
                  <c:v>89</c:v>
                </c:pt>
                <c:pt idx="2">
                  <c:v>203</c:v>
                </c:pt>
                <c:pt idx="3">
                  <c:v>666</c:v>
                </c:pt>
                <c:pt idx="4">
                  <c:v>205</c:v>
                </c:pt>
                <c:pt idx="5">
                  <c:v>496</c:v>
                </c:pt>
                <c:pt idx="6">
                  <c:v>2498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150095253910473"/>
          <c:y val="0.13805867387870085"/>
          <c:w val="0.15849904746089516"/>
          <c:h val="0.65073441465950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874 </a:t>
            </a:r>
            <a:r>
              <a:rPr lang="ru-RU" sz="2200" b="1" i="0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7.1276882136482047E-4"/>
          <c:y val="1.8916791284509435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124232271427507E-2"/>
          <c:y val="8.0974368468786001E-2"/>
          <c:w val="0.72378490444981614"/>
          <c:h val="0.91345098672437386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1"/>
              <c:layout>
                <c:manualLayout>
                  <c:x val="-5.5958449529073091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686250866484882E-2"/>
                      <c:h val="4.88831597707077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E4B-43C5-A918-5422FB05948B}"/>
                </c:ext>
              </c:extLst>
            </c:dLbl>
            <c:dLbl>
              <c:idx val="2"/>
              <c:layout>
                <c:manualLayout>
                  <c:x val="-4.9139893573613432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4B-43C5-A918-5422FB05948B}"/>
                </c:ext>
              </c:extLst>
            </c:dLbl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7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  <c:pt idx="6">
                  <c:v>Інші регіони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7"/>
                <c:pt idx="0">
                  <c:v>389</c:v>
                </c:pt>
                <c:pt idx="1">
                  <c:v>40</c:v>
                </c:pt>
                <c:pt idx="2">
                  <c:v>9</c:v>
                </c:pt>
                <c:pt idx="3">
                  <c:v>68</c:v>
                </c:pt>
                <c:pt idx="4">
                  <c:v>119</c:v>
                </c:pt>
                <c:pt idx="5">
                  <c:v>31</c:v>
                </c:pt>
                <c:pt idx="6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4905176772295743"/>
          <c:y val="0.14045084973883648"/>
          <c:w val="0.15094823227704254"/>
          <c:h val="0.66260013241481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82 </a:t>
            </a:r>
            <a:r>
              <a:rPr lang="ru-RU" sz="2200" b="1" i="0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7.9223048330599814E-5"/>
          <c:y val="1.1209838949799194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483448431520468E-2"/>
          <c:y val="6.7130809227552227E-2"/>
          <c:w val="0.73882856062489932"/>
          <c:h val="0.93137142827622466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25400"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3"/>
            <c:bubble3D val="0"/>
            <c:spPr>
              <a:solidFill>
                <a:srgbClr val="CC00CC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4"/>
            <c:bubble3D val="0"/>
            <c:spPr>
              <a:solidFill>
                <a:schemeClr val="accent4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5"/>
                <c:pt idx="0">
                  <c:v>Київ</c:v>
                </c:pt>
                <c:pt idx="1">
                  <c:v>Дніпро</c:v>
                </c:pt>
                <c:pt idx="2">
                  <c:v>Харків</c:v>
                </c:pt>
                <c:pt idx="3">
                  <c:v>Полтава</c:v>
                </c:pt>
                <c:pt idx="4">
                  <c:v>Інші регіони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5"/>
                <c:pt idx="0">
                  <c:v>58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680405258780546"/>
          <c:y val="0.12817135346095468"/>
          <c:w val="0.13319594741219457"/>
          <c:h val="0.690141856269110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169 </a:t>
            </a:r>
            <a:r>
              <a:rPr lang="uk-UA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9.0261732091633171E-3"/>
          <c:y val="9.0090798464351901E-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483448431520468E-2"/>
          <c:y val="6.4802737800726359E-2"/>
          <c:w val="0.74080792226069336"/>
          <c:h val="0.93369943603959782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1"/>
              <c:layout>
                <c:manualLayout>
                  <c:x val="7.6296448555677479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4B-43C5-A918-5422FB05948B}"/>
                </c:ext>
              </c:extLst>
            </c:dLbl>
            <c:dLbl>
              <c:idx val="3"/>
              <c:layout>
                <c:manualLayout>
                  <c:x val="-1.7228230319023933E-2"/>
                  <c:y val="-1.63077804645309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5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5"/>
                <c:pt idx="0">
                  <c:v>65</c:v>
                </c:pt>
                <c:pt idx="1">
                  <c:v>25</c:v>
                </c:pt>
                <c:pt idx="2">
                  <c:v>25</c:v>
                </c:pt>
                <c:pt idx="3">
                  <c:v>37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22393762403995"/>
          <c:y val="0.13120791903449319"/>
          <c:w val="0.11776062375960038"/>
          <c:h val="0.667380374146019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545 </a:t>
            </a:r>
            <a:r>
              <a:rPr lang="ru-RU" sz="2200" b="1" i="0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заходів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9.0276462942588738E-5"/>
          <c:y val="6.4094975762707717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942567708074307E-2"/>
          <c:y val="8.9671346389960591E-2"/>
          <c:w val="0.72177852775492268"/>
          <c:h val="0.90883086186747053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38</c:v>
                </c:pt>
                <c:pt idx="1">
                  <c:v>142</c:v>
                </c:pt>
                <c:pt idx="2">
                  <c:v>52</c:v>
                </c:pt>
                <c:pt idx="3">
                  <c:v>133</c:v>
                </c:pt>
                <c:pt idx="4">
                  <c:v>87</c:v>
                </c:pt>
                <c:pt idx="5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45664388523824"/>
          <c:y val="0.12347584909354037"/>
          <c:w val="0.13152315064855669"/>
          <c:h val="0.68964178471083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ДГ 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складаються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 до 5 </a:t>
            </a:r>
            <a:r>
              <a:rPr lang="ru-RU" sz="22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endParaRPr lang="ru-RU" sz="22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0.7113573850070246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Аркуш1!$A$33:$B$33</c:f>
              <c:strCache>
                <c:ptCount val="2"/>
                <c:pt idx="1">
                  <c:v>К-ть зареєстрованих на допомогу (лип 2023-січ 2024)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Аркуш1!$C$32:$D$32</c:f>
              <c:strCache>
                <c:ptCount val="2"/>
                <c:pt idx="0">
                  <c:v>Домогосподарства</c:v>
                </c:pt>
                <c:pt idx="1">
                  <c:v>Особи</c:v>
                </c:pt>
              </c:strCache>
            </c:strRef>
          </c:cat>
          <c:val>
            <c:numRef>
              <c:f>Аркуш1!$C$33:$D$33</c:f>
              <c:numCache>
                <c:formatCode>General</c:formatCode>
                <c:ptCount val="2"/>
                <c:pt idx="0">
                  <c:v>1991</c:v>
                </c:pt>
                <c:pt idx="1">
                  <c:v>6040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A2-4FD5-BD12-F46E656B6752}"/>
            </c:ext>
          </c:extLst>
        </c:ser>
        <c:ser>
          <c:idx val="1"/>
          <c:order val="1"/>
          <c:tx>
            <c:strRef>
              <c:f>Аркуш1!$A$34:$B$34</c:f>
              <c:strCache>
                <c:ptCount val="2"/>
                <c:pt idx="1">
                  <c:v>К-ть тих, хто отримав допомогу (6660 або 10800 грн)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ECA2-4FD5-BD12-F46E656B675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ECA2-4FD5-BD12-F46E656B6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Аркуш1!$C$32:$D$32</c:f>
              <c:strCache>
                <c:ptCount val="2"/>
                <c:pt idx="0">
                  <c:v>Домогосподарства</c:v>
                </c:pt>
                <c:pt idx="1">
                  <c:v>Особи</c:v>
                </c:pt>
              </c:strCache>
            </c:strRef>
          </c:cat>
          <c:val>
            <c:numRef>
              <c:f>Аркуш1!$C$34:$D$34</c:f>
              <c:numCache>
                <c:formatCode>General</c:formatCode>
                <c:ptCount val="2"/>
                <c:pt idx="0">
                  <c:v>1679</c:v>
                </c:pt>
                <c:pt idx="1">
                  <c:v>5092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A2-4FD5-BD12-F46E656B67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1685232"/>
        <c:axId val="971677552"/>
      </c:barChart>
      <c:catAx>
        <c:axId val="97168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71677552"/>
        <c:crosses val="autoZero"/>
        <c:auto val="1"/>
        <c:lblAlgn val="ctr"/>
        <c:lblOffset val="100"/>
        <c:noMultiLvlLbl val="0"/>
      </c:catAx>
      <c:valAx>
        <c:axId val="97167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7168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288963291629995E-3"/>
          <c:y val="0.89909537111147853"/>
          <c:w val="0.98377431772110346"/>
          <c:h val="9.16130020344029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335 </a:t>
            </a:r>
            <a:r>
              <a:rPr lang="ru-RU" sz="2200" b="1" i="0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2.3533659673662357E-4"/>
          <c:y val="9.0792562844602815E-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270205366907567E-2"/>
          <c:y val="6.820821263634208E-2"/>
          <c:w val="0.73872768530495247"/>
          <c:h val="0.93029398988943401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0.25133355003815577"/>
                  <c:y val="-4.042321006473013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20</c:v>
                </c:pt>
                <c:pt idx="1">
                  <c:v>67</c:v>
                </c:pt>
                <c:pt idx="2">
                  <c:v>21</c:v>
                </c:pt>
                <c:pt idx="3">
                  <c:v>110</c:v>
                </c:pt>
                <c:pt idx="4">
                  <c:v>66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437416686436531"/>
          <c:y val="0.1015320412204098"/>
          <c:w val="0.12236857641008773"/>
          <c:h val="0.71401808389584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674  </a:t>
            </a:r>
            <a:r>
              <a:rPr lang="ru-RU" sz="2200" b="1" i="0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2.4837904461581952E-4"/>
          <c:y val="1.1300002078861431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699689929220037E-2"/>
          <c:y val="5.2036946531287334E-2"/>
          <c:w val="0.75035672101661532"/>
          <c:h val="0.94646534637339974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3.2815676798142028E-3"/>
                  <c:y val="6.31926493000575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Аркуш1!$A$2:$A$7</c:f>
              <c:strCache>
                <c:ptCount val="6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</c:strCache>
            </c:strRef>
          </c:cat>
          <c:val>
            <c:numRef>
              <c:f>Аркуш1!$B$2:$B$7</c:f>
              <c:numCache>
                <c:formatCode>General</c:formatCode>
                <c:ptCount val="6"/>
                <c:pt idx="0">
                  <c:v>50</c:v>
                </c:pt>
                <c:pt idx="1">
                  <c:v>72</c:v>
                </c:pt>
                <c:pt idx="2">
                  <c:v>44</c:v>
                </c:pt>
                <c:pt idx="3">
                  <c:v>180</c:v>
                </c:pt>
                <c:pt idx="4">
                  <c:v>256</c:v>
                </c:pt>
                <c:pt idx="5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450224730066274"/>
          <c:y val="0.10930573841223451"/>
          <c:w val="0.11290330288281476"/>
          <c:h val="0.697307185935350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</a:t>
            </a:r>
            <a:r>
              <a:rPr lang="en-US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191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особа</a:t>
            </a:r>
          </a:p>
        </c:rich>
      </c:tx>
      <c:layout>
        <c:manualLayout>
          <c:xMode val="edge"/>
          <c:yMode val="edge"/>
          <c:x val="1.9242380667336273E-4"/>
          <c:y val="6.19824917690876E-5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434995568762877E-2"/>
          <c:y val="3.4172406123870187E-2"/>
          <c:w val="0.76464395730595336"/>
          <c:h val="0.96432972706348297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3.2815676798142028E-3"/>
                  <c:y val="6.31926493000575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6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6"/>
                <c:pt idx="0">
                  <c:v>15</c:v>
                </c:pt>
                <c:pt idx="1">
                  <c:v>38</c:v>
                </c:pt>
                <c:pt idx="2">
                  <c:v>26</c:v>
                </c:pt>
                <c:pt idx="3">
                  <c:v>56</c:v>
                </c:pt>
                <c:pt idx="4">
                  <c:v>30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353812022512324"/>
          <c:y val="9.2759924100094954E-2"/>
          <c:w val="0.11489706395364122"/>
          <c:h val="0.667448566251210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68189028693483"/>
          <c:y val="1.8738178818024653E-2"/>
          <c:w val="0.72368887227112477"/>
          <c:h val="0.919408796374477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Шелтер</c:v>
                </c:pt>
                <c:pt idx="1">
                  <c:v>Інф-освітні заходи</c:v>
                </c:pt>
                <c:pt idx="2">
                  <c:v>Ліхтарики</c:v>
                </c:pt>
                <c:pt idx="3">
                  <c:v>Повербанки</c:v>
                </c:pt>
                <c:pt idx="4">
                  <c:v>Одяг</c:v>
                </c:pt>
                <c:pt idx="5">
                  <c:v>Швидка фін.допомога</c:v>
                </c:pt>
                <c:pt idx="6">
                  <c:v>Консультації лікаря</c:v>
                </c:pt>
                <c:pt idx="7">
                  <c:v>Консультації психолога</c:v>
                </c:pt>
                <c:pt idx="8">
                  <c:v>Правова допомога</c:v>
                </c:pt>
                <c:pt idx="9">
                  <c:v>Гігієнічні Сертифікати</c:v>
                </c:pt>
                <c:pt idx="10">
                  <c:v>Продуктові сертифікати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65</c:v>
                </c:pt>
                <c:pt idx="1">
                  <c:v>38</c:v>
                </c:pt>
                <c:pt idx="2">
                  <c:v>15</c:v>
                </c:pt>
                <c:pt idx="3">
                  <c:v>15</c:v>
                </c:pt>
                <c:pt idx="4">
                  <c:v>257</c:v>
                </c:pt>
                <c:pt idx="5">
                  <c:v>20</c:v>
                </c:pt>
                <c:pt idx="6">
                  <c:v>197</c:v>
                </c:pt>
                <c:pt idx="7">
                  <c:v>1138</c:v>
                </c:pt>
                <c:pt idx="8">
                  <c:v>407</c:v>
                </c:pt>
                <c:pt idx="9">
                  <c:v>919</c:v>
                </c:pt>
                <c:pt idx="10">
                  <c:v>1267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37443584"/>
        <c:axId val="137432448"/>
      </c:barChart>
      <c:valAx>
        <c:axId val="13743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43584"/>
        <c:crosses val="autoZero"/>
        <c:crossBetween val="between"/>
      </c:valAx>
      <c:catAx>
        <c:axId val="137443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743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</a:t>
            </a:r>
            <a:r>
              <a:rPr lang="uk-UA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66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b="1" i="0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1.6973257830788725E-4"/>
          <c:y val="7.6770558631223339E-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640581514345609E-2"/>
          <c:y val="4.9113225805502279E-2"/>
          <c:w val="0.75304465407771382"/>
          <c:h val="0.94938908614007145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Lbls>
            <c:dLbl>
              <c:idx val="3"/>
              <c:layout>
                <c:manualLayout>
                  <c:x val="-8.2039191995352055E-4"/>
                  <c:y val="-4.076945116132744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5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Полтава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5"/>
                <c:pt idx="0">
                  <c:v>15</c:v>
                </c:pt>
                <c:pt idx="1">
                  <c:v>12</c:v>
                </c:pt>
                <c:pt idx="2">
                  <c:v>26</c:v>
                </c:pt>
                <c:pt idx="3">
                  <c:v>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447501881352253"/>
          <c:y val="0.13610166621140302"/>
          <c:w val="0.11481607423650432"/>
          <c:h val="0.654936337556093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Шелтер</c:v>
                </c:pt>
                <c:pt idx="1">
                  <c:v>Інф-освітні заходи</c:v>
                </c:pt>
                <c:pt idx="2">
                  <c:v>Ліхтарики</c:v>
                </c:pt>
                <c:pt idx="3">
                  <c:v>Повербанки</c:v>
                </c:pt>
                <c:pt idx="4">
                  <c:v>Одяг</c:v>
                </c:pt>
                <c:pt idx="5">
                  <c:v>Швидка фін.допомога</c:v>
                </c:pt>
                <c:pt idx="6">
                  <c:v>Консультації лікаря</c:v>
                </c:pt>
                <c:pt idx="7">
                  <c:v>Консультації психолога</c:v>
                </c:pt>
                <c:pt idx="8">
                  <c:v>Правова допомога</c:v>
                </c:pt>
                <c:pt idx="9">
                  <c:v>Гігієнічні Сертифікати</c:v>
                </c:pt>
                <c:pt idx="10">
                  <c:v>Продуктові сертифікати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25</c:v>
                </c:pt>
                <c:pt idx="1">
                  <c:v>142</c:v>
                </c:pt>
                <c:pt idx="2">
                  <c:v>12</c:v>
                </c:pt>
                <c:pt idx="3">
                  <c:v>38</c:v>
                </c:pt>
                <c:pt idx="4">
                  <c:v>156</c:v>
                </c:pt>
                <c:pt idx="5">
                  <c:v>67</c:v>
                </c:pt>
                <c:pt idx="6">
                  <c:v>0</c:v>
                </c:pt>
                <c:pt idx="7">
                  <c:v>76</c:v>
                </c:pt>
                <c:pt idx="8">
                  <c:v>89</c:v>
                </c:pt>
                <c:pt idx="9">
                  <c:v>485</c:v>
                </c:pt>
                <c:pt idx="10">
                  <c:v>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630912"/>
        <c:axId val="142619776"/>
      </c:barChart>
      <c:valAx>
        <c:axId val="142619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630912"/>
        <c:crosses val="autoZero"/>
        <c:crossBetween val="between"/>
      </c:valAx>
      <c:catAx>
        <c:axId val="142630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6197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Шелтер</c:v>
                </c:pt>
                <c:pt idx="1">
                  <c:v>Інф-освітні заходи</c:v>
                </c:pt>
                <c:pt idx="2">
                  <c:v>Ліхтарики</c:v>
                </c:pt>
                <c:pt idx="3">
                  <c:v>Повербанки</c:v>
                </c:pt>
                <c:pt idx="4">
                  <c:v>Одяг</c:v>
                </c:pt>
                <c:pt idx="5">
                  <c:v>Швидка фін.допомога</c:v>
                </c:pt>
                <c:pt idx="6">
                  <c:v>Консультації лікаря</c:v>
                </c:pt>
                <c:pt idx="7">
                  <c:v>Консультації психолога</c:v>
                </c:pt>
                <c:pt idx="8">
                  <c:v>Правова допомога</c:v>
                </c:pt>
                <c:pt idx="9">
                  <c:v>Гігієнічні Сертифікати</c:v>
                </c:pt>
                <c:pt idx="10">
                  <c:v>Продуктові сертифікати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25</c:v>
                </c:pt>
                <c:pt idx="1">
                  <c:v>52</c:v>
                </c:pt>
                <c:pt idx="2">
                  <c:v>26</c:v>
                </c:pt>
                <c:pt idx="3">
                  <c:v>26</c:v>
                </c:pt>
                <c:pt idx="4">
                  <c:v>86</c:v>
                </c:pt>
                <c:pt idx="5">
                  <c:v>22</c:v>
                </c:pt>
                <c:pt idx="6">
                  <c:v>0</c:v>
                </c:pt>
                <c:pt idx="7">
                  <c:v>13</c:v>
                </c:pt>
                <c:pt idx="8">
                  <c:v>203</c:v>
                </c:pt>
                <c:pt idx="9">
                  <c:v>261</c:v>
                </c:pt>
                <c:pt idx="10">
                  <c:v>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421376"/>
        <c:axId val="142418688"/>
      </c:barChart>
      <c:valAx>
        <c:axId val="142418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21376"/>
        <c:crosses val="autoZero"/>
        <c:crossBetween val="between"/>
      </c:valAx>
      <c:catAx>
        <c:axId val="1424213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186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Шелтер</c:v>
                </c:pt>
                <c:pt idx="1">
                  <c:v>Інф-освітні заходи</c:v>
                </c:pt>
                <c:pt idx="2">
                  <c:v>Ліхтарики</c:v>
                </c:pt>
                <c:pt idx="3">
                  <c:v>Повербанки</c:v>
                </c:pt>
                <c:pt idx="4">
                  <c:v>Одяг</c:v>
                </c:pt>
                <c:pt idx="5">
                  <c:v>Швидка фін.допомога</c:v>
                </c:pt>
                <c:pt idx="6">
                  <c:v>Консультації лікаря</c:v>
                </c:pt>
                <c:pt idx="7">
                  <c:v>Консультації психолога</c:v>
                </c:pt>
                <c:pt idx="8">
                  <c:v>Правова допомога</c:v>
                </c:pt>
                <c:pt idx="9">
                  <c:v>Гігієнічні Сертифікати</c:v>
                </c:pt>
                <c:pt idx="10">
                  <c:v>Продуктові сертифікати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37</c:v>
                </c:pt>
                <c:pt idx="1">
                  <c:v>133</c:v>
                </c:pt>
                <c:pt idx="2">
                  <c:v>3</c:v>
                </c:pt>
                <c:pt idx="3">
                  <c:v>59</c:v>
                </c:pt>
                <c:pt idx="4">
                  <c:v>220</c:v>
                </c:pt>
                <c:pt idx="5">
                  <c:v>110</c:v>
                </c:pt>
                <c:pt idx="6">
                  <c:v>5</c:v>
                </c:pt>
                <c:pt idx="7">
                  <c:v>163</c:v>
                </c:pt>
                <c:pt idx="8">
                  <c:v>666</c:v>
                </c:pt>
                <c:pt idx="9">
                  <c:v>671</c:v>
                </c:pt>
                <c:pt idx="10">
                  <c:v>1015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496128"/>
        <c:axId val="142489088"/>
      </c:barChart>
      <c:valAx>
        <c:axId val="142489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96128"/>
        <c:crosses val="autoZero"/>
        <c:crossBetween val="between"/>
      </c:valAx>
      <c:catAx>
        <c:axId val="142496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4890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Шелтер (з вересня 2023)</c:v>
                </c:pt>
                <c:pt idx="1">
                  <c:v>Інф-освітні заходи</c:v>
                </c:pt>
                <c:pt idx="2">
                  <c:v>Ліхтарики</c:v>
                </c:pt>
                <c:pt idx="3">
                  <c:v>Повербанки</c:v>
                </c:pt>
                <c:pt idx="4">
                  <c:v>Одяг</c:v>
                </c:pt>
                <c:pt idx="5">
                  <c:v>Швидка фін.допомога</c:v>
                </c:pt>
                <c:pt idx="6">
                  <c:v>Консультації лікаря</c:v>
                </c:pt>
                <c:pt idx="7">
                  <c:v>Консультації психолога</c:v>
                </c:pt>
                <c:pt idx="8">
                  <c:v>Правова допомога</c:v>
                </c:pt>
                <c:pt idx="9">
                  <c:v>Гігієнічні ваучери</c:v>
                </c:pt>
                <c:pt idx="10">
                  <c:v>Продуктові ваучери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17</c:v>
                </c:pt>
                <c:pt idx="1">
                  <c:v>87</c:v>
                </c:pt>
                <c:pt idx="2">
                  <c:v>0</c:v>
                </c:pt>
                <c:pt idx="3">
                  <c:v>30</c:v>
                </c:pt>
                <c:pt idx="4">
                  <c:v>287</c:v>
                </c:pt>
                <c:pt idx="5">
                  <c:v>66</c:v>
                </c:pt>
                <c:pt idx="6">
                  <c:v>1</c:v>
                </c:pt>
                <c:pt idx="7">
                  <c:v>282</c:v>
                </c:pt>
                <c:pt idx="8">
                  <c:v>205</c:v>
                </c:pt>
                <c:pt idx="9">
                  <c:v>758</c:v>
                </c:pt>
                <c:pt idx="10">
                  <c:v>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72164224"/>
        <c:axId val="142600448"/>
      </c:barChart>
      <c:valAx>
        <c:axId val="142600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164224"/>
        <c:crosses val="autoZero"/>
        <c:crossBetween val="between"/>
      </c:valAx>
      <c:catAx>
        <c:axId val="172164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600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320-4297-BBB1-429CB1F053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320-4297-BBB1-429CB1F053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320-4297-BBB1-429CB1F053F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C320-4297-BBB1-429CB1F053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C320-4297-BBB1-429CB1F053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11"/>
                <c:pt idx="0">
                  <c:v>Шелтер</c:v>
                </c:pt>
                <c:pt idx="1">
                  <c:v>Інф-освітні заходи</c:v>
                </c:pt>
                <c:pt idx="2">
                  <c:v>Ліхтарики</c:v>
                </c:pt>
                <c:pt idx="3">
                  <c:v>Повербанки</c:v>
                </c:pt>
                <c:pt idx="4">
                  <c:v>Одяг</c:v>
                </c:pt>
                <c:pt idx="5">
                  <c:v>Швидка фін.допомога</c:v>
                </c:pt>
                <c:pt idx="6">
                  <c:v>Консультації лікаря</c:v>
                </c:pt>
                <c:pt idx="7">
                  <c:v>Консультації психолога</c:v>
                </c:pt>
                <c:pt idx="8">
                  <c:v>Правова допомога</c:v>
                </c:pt>
                <c:pt idx="9">
                  <c:v>Гігієнічні ваучери</c:v>
                </c:pt>
                <c:pt idx="10">
                  <c:v>Продуктові ваучери</c:v>
                </c:pt>
              </c:strCache>
            </c:strRef>
          </c:cat>
          <c:val>
            <c:numRef>
              <c:f>Аркуш1!$B$2:$B$12</c:f>
              <c:numCache>
                <c:formatCode>General</c:formatCode>
                <c:ptCount val="11"/>
                <c:pt idx="0">
                  <c:v>0</c:v>
                </c:pt>
                <c:pt idx="1">
                  <c:v>93</c:v>
                </c:pt>
                <c:pt idx="2">
                  <c:v>0</c:v>
                </c:pt>
                <c:pt idx="3">
                  <c:v>26</c:v>
                </c:pt>
                <c:pt idx="4">
                  <c:v>303</c:v>
                </c:pt>
                <c:pt idx="5">
                  <c:v>51</c:v>
                </c:pt>
                <c:pt idx="6">
                  <c:v>3</c:v>
                </c:pt>
                <c:pt idx="7">
                  <c:v>58</c:v>
                </c:pt>
                <c:pt idx="8">
                  <c:v>496</c:v>
                </c:pt>
                <c:pt idx="9">
                  <c:v>558</c:v>
                </c:pt>
                <c:pt idx="10">
                  <c:v>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756480"/>
        <c:axId val="142753792"/>
      </c:barChart>
      <c:valAx>
        <c:axId val="142753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756480"/>
        <c:crosses val="autoZero"/>
        <c:crossBetween val="between"/>
      </c:valAx>
      <c:catAx>
        <c:axId val="14275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7537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700" b="1" i="0" cap="all" baseline="0"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cap="all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Аркуш1!$A$2:$A$12</c:f>
              <c:strCache>
                <c:ptCount val="4"/>
                <c:pt idx="0">
                  <c:v>Консультації лікаря</c:v>
                </c:pt>
                <c:pt idx="1">
                  <c:v>Консультації психолога</c:v>
                </c:pt>
                <c:pt idx="2">
                  <c:v>Правова допомога</c:v>
                </c:pt>
                <c:pt idx="3">
                  <c:v>Продуктові ваучери</c:v>
                </c:pt>
              </c:strCache>
              <c:extLst/>
            </c:strRef>
          </c:cat>
          <c:val>
            <c:numRef>
              <c:f>Аркуш1!$B$2:$B$12</c:f>
              <c:numCache>
                <c:formatCode>General</c:formatCode>
                <c:ptCount val="4"/>
                <c:pt idx="0">
                  <c:v>15</c:v>
                </c:pt>
                <c:pt idx="1">
                  <c:v>324</c:v>
                </c:pt>
                <c:pt idx="2">
                  <c:v>2498</c:v>
                </c:pt>
                <c:pt idx="3">
                  <c:v>277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42852480"/>
        <c:axId val="142845440"/>
      </c:barChart>
      <c:valAx>
        <c:axId val="142845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52480"/>
        <c:crosses val="autoZero"/>
        <c:crossBetween val="between"/>
      </c:valAx>
      <c:catAx>
        <c:axId val="142852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454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1" i="0" cap="all" baseline="0">
          <a:solidFill>
            <a:schemeClr val="tx1">
              <a:lumMod val="95000"/>
              <a:lumOff val="5000"/>
            </a:schemeClr>
          </a:solidFill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ЗАГАЛЬНА КІЛЬКІСТЬ: 4454 </a:t>
            </a:r>
            <a:r>
              <a:rPr lang="uk-UA" sz="2200" b="1" i="0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осіб</a:t>
            </a:r>
            <a:endParaRPr lang="ru-RU" sz="2200" b="1" i="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5.1606916936305516E-5"/>
          <c:y val="7.9029667654218032E-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847001410705682E-2"/>
          <c:y val="8.2451043366905494E-2"/>
          <c:w val="0.72638595769375747"/>
          <c:h val="0.91605117112153212"/>
        </c:manualLayout>
      </c:layout>
      <c:pie3D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ln>
              <a:noFill/>
            </a:ln>
          </c:spPr>
          <c:explosion val="3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E4B-43C5-A918-5422FB0594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E4B-43C5-A918-5422FB0594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E4B-43C5-A918-5422FB0594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E4B-43C5-A918-5422FB0594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E4B-43C5-A918-5422FB0594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E4B-43C5-A918-5422FB05948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E4B-43C5-A918-5422FB0594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E4B-43C5-A918-5422FB05948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BE4B-43C5-A918-5422FB05948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BE4B-43C5-A918-5422FB05948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BE4B-43C5-A918-5422FB05948B}"/>
              </c:ext>
            </c:extLst>
          </c:dPt>
          <c:dLbls>
            <c:dLbl>
              <c:idx val="3"/>
              <c:layout>
                <c:manualLayout>
                  <c:x val="-7.3014880875863331E-2"/>
                  <c:y val="-1.42693079064647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B-43C5-A918-5422FB059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Аркуш1!$A$2:$A$8</c:f>
              <c:strCache>
                <c:ptCount val="7"/>
                <c:pt idx="0">
                  <c:v>Київ</c:v>
                </c:pt>
                <c:pt idx="1">
                  <c:v>Львів</c:v>
                </c:pt>
                <c:pt idx="2">
                  <c:v>Чернівці</c:v>
                </c:pt>
                <c:pt idx="3">
                  <c:v>Дніпро</c:v>
                </c:pt>
                <c:pt idx="4">
                  <c:v>Харків</c:v>
                </c:pt>
                <c:pt idx="5">
                  <c:v>Полтава</c:v>
                </c:pt>
                <c:pt idx="6">
                  <c:v>Інші регіони</c:v>
                </c:pt>
              </c:strCache>
            </c:strRef>
          </c:cat>
          <c:val>
            <c:numRef>
              <c:f>Аркуш1!$B$2:$B$8</c:f>
              <c:numCache>
                <c:formatCode>General</c:formatCode>
                <c:ptCount val="7"/>
                <c:pt idx="0">
                  <c:v>1079</c:v>
                </c:pt>
                <c:pt idx="1">
                  <c:v>645</c:v>
                </c:pt>
                <c:pt idx="2">
                  <c:v>214</c:v>
                </c:pt>
                <c:pt idx="3">
                  <c:v>905</c:v>
                </c:pt>
                <c:pt idx="4">
                  <c:v>925</c:v>
                </c:pt>
                <c:pt idx="5">
                  <c:v>409</c:v>
                </c:pt>
                <c:pt idx="6">
                  <c:v>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C-47E9-A6E9-89D99AAB6F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5368791775361919"/>
          <c:y val="0.1400388472418736"/>
          <c:w val="0.14394148790263891"/>
          <c:h val="0.668567034362213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innerShdw blurRad="114300">
        <a:prstClr val="black"/>
      </a:innerShdw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Загальна кількість послуг, які отримали клієнти ГО «АЛЬЯНС.ГЛОБАЛ»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2634" custLinFactNeighborY="-8929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гігієнічні ваучери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правову допомогу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консультації психолога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4743" custLinFactNeighborY="-67205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медичні консультації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знайшли прихисток в шелтері в 2023 році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проведених інформаційно-освітніх заходів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Багатофункціональна грошова допомога для ЛГБТІК+ та членів їх домогосподарств (ДГ)*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942" custLinFactNeighborY="-8606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 custT="1"/>
      <dgm:spPr/>
      <dgm:t>
        <a:bodyPr/>
        <a:lstStyle/>
        <a:p>
          <a:r>
            <a:rPr lang="uk-UA" sz="4100" b="1" i="0" dirty="0"/>
            <a:t>Кількість людей, які отримали швидку індивідуальну фінансову допомогу в 2023 році</a:t>
          </a:r>
          <a:endParaRPr lang="ru-RU" sz="4100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X="-5649" custLinFactNeighborY="-69040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допомогу у вигляді одягу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допомогу у вигляді </a:t>
          </a:r>
          <a:r>
            <a:rPr lang="en-US" b="1" i="0" dirty="0" err="1"/>
            <a:t>PowerBank</a:t>
          </a:r>
          <a:r>
            <a:rPr lang="uk-UA" b="1" i="0" dirty="0"/>
            <a:t>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Послуги, які отримали клієнти в Києві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допомогу у вигляді ліхтариків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Послуги, які отримали клієнти у Львові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Послуги, які отримали клієнти в Чернівцях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Послуги, які отримали клієнти в Дніпрі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Послуги, які отримали клієнти в Харкові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Послуги, які отримали клієнти в Полтаві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Послуги, які отримали клієнти в інших регіонах України та за її межами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4F186B-B92F-4305-A237-A326A334BB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17D105-AED1-4A09-8126-64C5FB3BDBC2}">
      <dgm:prSet/>
      <dgm:spPr/>
      <dgm:t>
        <a:bodyPr/>
        <a:lstStyle/>
        <a:p>
          <a:r>
            <a:rPr lang="uk-UA" b="1" i="0" dirty="0"/>
            <a:t>Кількість людей, які отримали продуктові ваучери протягом 2023 року</a:t>
          </a:r>
          <a:endParaRPr lang="ru-RU" b="1" dirty="0"/>
        </a:p>
      </dgm:t>
    </dgm:pt>
    <dgm:pt modelId="{4B671888-269D-4995-BAA2-88F8DF747E1D}" type="parTrans" cxnId="{83AC0921-E6A7-4D12-8AFB-88FFB367E782}">
      <dgm:prSet/>
      <dgm:spPr/>
      <dgm:t>
        <a:bodyPr/>
        <a:lstStyle/>
        <a:p>
          <a:endParaRPr lang="uk-UA"/>
        </a:p>
      </dgm:t>
    </dgm:pt>
    <dgm:pt modelId="{B06BD735-083D-41DB-9052-2D09DB890E23}" type="sibTrans" cxnId="{83AC0921-E6A7-4D12-8AFB-88FFB367E782}">
      <dgm:prSet/>
      <dgm:spPr/>
      <dgm:t>
        <a:bodyPr/>
        <a:lstStyle/>
        <a:p>
          <a:endParaRPr lang="uk-UA"/>
        </a:p>
      </dgm:t>
    </dgm:pt>
    <dgm:pt modelId="{B2C45FFB-0DE6-4626-A91B-576A36990B25}" type="pres">
      <dgm:prSet presAssocID="{9A4F186B-B92F-4305-A237-A326A334BBA9}" presName="linear" presStyleCnt="0">
        <dgm:presLayoutVars>
          <dgm:animLvl val="lvl"/>
          <dgm:resizeHandles val="exact"/>
        </dgm:presLayoutVars>
      </dgm:prSet>
      <dgm:spPr/>
    </dgm:pt>
    <dgm:pt modelId="{94040403-9E45-4516-A30C-7DE63391D167}" type="pres">
      <dgm:prSet presAssocID="{8D17D105-AED1-4A09-8126-64C5FB3BDBC2}" presName="parentText" presStyleLbl="node1" presStyleIdx="0" presStyleCnt="1" custLinFactNeighborY="-3032">
        <dgm:presLayoutVars>
          <dgm:chMax val="0"/>
          <dgm:bulletEnabled val="1"/>
        </dgm:presLayoutVars>
      </dgm:prSet>
      <dgm:spPr/>
    </dgm:pt>
  </dgm:ptLst>
  <dgm:cxnLst>
    <dgm:cxn modelId="{83AC0921-E6A7-4D12-8AFB-88FFB367E782}" srcId="{9A4F186B-B92F-4305-A237-A326A334BBA9}" destId="{8D17D105-AED1-4A09-8126-64C5FB3BDBC2}" srcOrd="0" destOrd="0" parTransId="{4B671888-269D-4995-BAA2-88F8DF747E1D}" sibTransId="{B06BD735-083D-41DB-9052-2D09DB890E23}"/>
    <dgm:cxn modelId="{DA155190-096F-4630-B9C9-AD4939BC07DF}" type="presOf" srcId="{8D17D105-AED1-4A09-8126-64C5FB3BDBC2}" destId="{94040403-9E45-4516-A30C-7DE63391D167}" srcOrd="0" destOrd="0" presId="urn:microsoft.com/office/officeart/2005/8/layout/vList2"/>
    <dgm:cxn modelId="{570CCBF8-0ABA-4C38-987E-C91CF2B23891}" type="presOf" srcId="{9A4F186B-B92F-4305-A237-A326A334BBA9}" destId="{B2C45FFB-0DE6-4626-A91B-576A36990B25}" srcOrd="0" destOrd="0" presId="urn:microsoft.com/office/officeart/2005/8/layout/vList2"/>
    <dgm:cxn modelId="{3ABCC64F-D0AF-4BD8-BA9A-2BBB81D83463}" type="presParOf" srcId="{B2C45FFB-0DE6-4626-A91B-576A36990B25}" destId="{94040403-9E45-4516-A30C-7DE63391D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50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900" b="1" i="0" kern="1200" dirty="0"/>
            <a:t>Загальна кількість послуг, які отримали клієнти ГО «АЛЬЯНС.ГЛОБАЛ» протягом 2023 року</a:t>
          </a:r>
          <a:endParaRPr lang="ru-RU" sz="3900" b="1" kern="1200" dirty="0"/>
        </a:p>
      </dsp:txBody>
      <dsp:txXfrm>
        <a:off x="73507" y="73507"/>
        <a:ext cx="12384130" cy="135877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отримали гігієнічні ваучери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отримали правову допомогу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60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300" b="1" i="0" kern="1200" dirty="0"/>
            <a:t>Кількість людей, які отримали консультації психолога протягом 2023 року</a:t>
          </a:r>
          <a:endParaRPr lang="ru-RU" sz="4300" b="1" kern="1200" dirty="0"/>
        </a:p>
      </dsp:txBody>
      <dsp:txXfrm>
        <a:off x="81046" y="81046"/>
        <a:ext cx="12369052" cy="149813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отримали медичні консультації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знайшли прихисток в шелтері в 2023 році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проведених інформаційно-освітніх заходів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583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100" b="1" i="0" kern="1200" dirty="0"/>
            <a:t>Багатофункціональна грошова допомога для ЛГБТІК+ та членів їх домогосподарств (ДГ)*</a:t>
          </a:r>
          <a:endParaRPr lang="ru-RU" sz="4100" b="1" kern="1200" dirty="0"/>
        </a:p>
      </dsp:txBody>
      <dsp:txXfrm>
        <a:off x="77276" y="77276"/>
        <a:ext cx="12376592" cy="142845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811363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100" b="1" i="0" kern="1200" dirty="0"/>
            <a:t>Кількість людей, які отримали швидку індивідуальну фінансову допомогу в 2023 році</a:t>
          </a:r>
          <a:endParaRPr lang="ru-RU" sz="4100" b="1" kern="1200" dirty="0"/>
        </a:p>
      </dsp:txBody>
      <dsp:txXfrm>
        <a:off x="76105" y="76105"/>
        <a:ext cx="12659153" cy="140681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отримали допомогу у вигляді одягу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отримали допомогу у вигляді </a:t>
          </a:r>
          <a:r>
            <a:rPr lang="en-US" sz="4400" b="1" i="0" kern="1200" dirty="0" err="1"/>
            <a:t>PowerBank</a:t>
          </a:r>
          <a:r>
            <a:rPr lang="uk-UA" sz="4400" b="1" i="0" kern="1200" dirty="0"/>
            <a:t>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Послуги, які отримали клієнти в Києві протягом 2023 року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отримали допомогу у вигляді ліхтариків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Послуги, які отримали клієнти у Львові протягом 2023 року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Послуги, які отримали клієнти в Чернівцях протягом 2023 року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Послуги, які отримали клієнти в Дніпрі протягом 2023 року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Послуги, які отримали клієнти в Харкові протягом 2023 року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13464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Послуги, які отримали клієнти в Полтаві протягом 2023 року</a:t>
          </a:r>
          <a:endParaRPr lang="ru-RU" sz="4400" b="1" kern="1200" dirty="0"/>
        </a:p>
      </dsp:txBody>
      <dsp:txXfrm>
        <a:off x="82931" y="96395"/>
        <a:ext cx="12365282" cy="15329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90684"/>
          <a:ext cx="12531144" cy="154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i="0" kern="1200" dirty="0"/>
            <a:t>Послуги, які отримали клієнти в інших регіонах України та за її межами протягом 2023 року</a:t>
          </a:r>
          <a:endParaRPr lang="ru-RU" sz="4000" b="1" kern="1200" dirty="0"/>
        </a:p>
      </dsp:txBody>
      <dsp:txXfrm>
        <a:off x="75391" y="166075"/>
        <a:ext cx="12380362" cy="13936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403-9E45-4516-A30C-7DE63391D167}">
      <dsp:nvSpPr>
        <dsp:cNvPr id="0" name=""/>
        <dsp:cNvSpPr/>
      </dsp:nvSpPr>
      <dsp:spPr>
        <a:xfrm>
          <a:off x="0" y="0"/>
          <a:ext cx="12531144" cy="1698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i="0" kern="1200" dirty="0"/>
            <a:t>Кількість людей, які отримали продуктові ваучери протягом 2023 року</a:t>
          </a:r>
          <a:endParaRPr lang="ru-RU" sz="4400" b="1" kern="1200" dirty="0"/>
        </a:p>
      </dsp:txBody>
      <dsp:txXfrm>
        <a:off x="82931" y="82931"/>
        <a:ext cx="12365282" cy="1532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92310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49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3983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4389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5757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5085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2810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5980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6789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8900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8957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3174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541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851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4171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595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8576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129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6764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9700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619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10" Type="http://schemas.openxmlformats.org/officeDocument/2006/relationships/chart" Target="../charts/chart7.xml"/><Relationship Id="rId4" Type="http://schemas.openxmlformats.org/officeDocument/2006/relationships/image" Target="../media/image4.png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10" Type="http://schemas.openxmlformats.org/officeDocument/2006/relationships/chart" Target="../charts/chart8.xml"/><Relationship Id="rId4" Type="http://schemas.openxmlformats.org/officeDocument/2006/relationships/image" Target="../media/image4.png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10" Type="http://schemas.openxmlformats.org/officeDocument/2006/relationships/chart" Target="../charts/chart9.xml"/><Relationship Id="rId4" Type="http://schemas.openxmlformats.org/officeDocument/2006/relationships/image" Target="../media/image4.png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10" Type="http://schemas.openxmlformats.org/officeDocument/2006/relationships/chart" Target="../charts/chart10.xml"/><Relationship Id="rId4" Type="http://schemas.openxmlformats.org/officeDocument/2006/relationships/image" Target="../media/image4.png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10" Type="http://schemas.openxmlformats.org/officeDocument/2006/relationships/chart" Target="../charts/chart11.xml"/><Relationship Id="rId4" Type="http://schemas.openxmlformats.org/officeDocument/2006/relationships/image" Target="../media/image4.png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10" Type="http://schemas.openxmlformats.org/officeDocument/2006/relationships/image" Target="../media/image4.png"/><Relationship Id="rId4" Type="http://schemas.openxmlformats.org/officeDocument/2006/relationships/diagramData" Target="../diagrams/data12.xml"/><Relationship Id="rId9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10" Type="http://schemas.openxmlformats.org/officeDocument/2006/relationships/image" Target="../media/image4.png"/><Relationship Id="rId4" Type="http://schemas.openxmlformats.org/officeDocument/2006/relationships/diagramData" Target="../diagrams/data13.xml"/><Relationship Id="rId9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10" Type="http://schemas.openxmlformats.org/officeDocument/2006/relationships/image" Target="../media/image4.png"/><Relationship Id="rId4" Type="http://schemas.openxmlformats.org/officeDocument/2006/relationships/diagramData" Target="../diagrams/data14.xml"/><Relationship Id="rId9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10" Type="http://schemas.openxmlformats.org/officeDocument/2006/relationships/image" Target="../media/image4.png"/><Relationship Id="rId4" Type="http://schemas.openxmlformats.org/officeDocument/2006/relationships/diagramData" Target="../diagrams/data15.xml"/><Relationship Id="rId9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6.xml"/><Relationship Id="rId11" Type="http://schemas.openxmlformats.org/officeDocument/2006/relationships/image" Target="../media/image5.png"/><Relationship Id="rId5" Type="http://schemas.openxmlformats.org/officeDocument/2006/relationships/diagramData" Target="../diagrams/data16.xml"/><Relationship Id="rId10" Type="http://schemas.openxmlformats.org/officeDocument/2006/relationships/chart" Target="../charts/chart16.xml"/><Relationship Id="rId4" Type="http://schemas.openxmlformats.org/officeDocument/2006/relationships/image" Target="../media/image4.png"/><Relationship Id="rId9" Type="http://schemas.microsoft.com/office/2007/relationships/diagramDrawing" Target="../diagrams/drawin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10" Type="http://schemas.openxmlformats.org/officeDocument/2006/relationships/image" Target="../media/image4.png"/><Relationship Id="rId4" Type="http://schemas.openxmlformats.org/officeDocument/2006/relationships/diagramData" Target="../diagrams/data17.xml"/><Relationship Id="rId9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10" Type="http://schemas.openxmlformats.org/officeDocument/2006/relationships/image" Target="../media/image4.png"/><Relationship Id="rId4" Type="http://schemas.openxmlformats.org/officeDocument/2006/relationships/diagramData" Target="../diagrams/data18.xml"/><Relationship Id="rId9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10" Type="http://schemas.openxmlformats.org/officeDocument/2006/relationships/image" Target="../media/image4.png"/><Relationship Id="rId4" Type="http://schemas.openxmlformats.org/officeDocument/2006/relationships/diagramData" Target="../diagrams/data19.xml"/><Relationship Id="rId9" Type="http://schemas.openxmlformats.org/officeDocument/2006/relationships/chart" Target="../charts/chart19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10" Type="http://schemas.openxmlformats.org/officeDocument/2006/relationships/image" Target="../media/image4.png"/><Relationship Id="rId4" Type="http://schemas.openxmlformats.org/officeDocument/2006/relationships/diagramData" Target="../diagrams/data20.xml"/><Relationship Id="rId9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ntalk.com.ua/" TargetMode="External"/><Relationship Id="rId13" Type="http://schemas.openxmlformats.org/officeDocument/2006/relationships/hyperlink" Target="https://long.prep.com.ua/" TargetMode="External"/><Relationship Id="rId18" Type="http://schemas.openxmlformats.org/officeDocument/2006/relationships/hyperlink" Target="https://instagram.com/alliance.global.cv" TargetMode="External"/><Relationship Id="rId26" Type="http://schemas.openxmlformats.org/officeDocument/2006/relationships/hyperlink" Target="https://www.facebook.com/alliance.global.cv" TargetMode="External"/><Relationship Id="rId3" Type="http://schemas.openxmlformats.org/officeDocument/2006/relationships/hyperlink" Target="https://www.facebook.com/AllianceGlobalKyiv" TargetMode="External"/><Relationship Id="rId21" Type="http://schemas.openxmlformats.org/officeDocument/2006/relationships/hyperlink" Target="https://www.instagram.com/qcentreodesa/" TargetMode="External"/><Relationship Id="rId7" Type="http://schemas.openxmlformats.org/officeDocument/2006/relationships/hyperlink" Target="http://ga.net.ua/en" TargetMode="External"/><Relationship Id="rId12" Type="http://schemas.openxmlformats.org/officeDocument/2006/relationships/hyperlink" Target="https://gettest.com.ua/" TargetMode="External"/><Relationship Id="rId17" Type="http://schemas.openxmlformats.org/officeDocument/2006/relationships/hyperlink" Target="https://instagram.com/alliance.global.lviv" TargetMode="External"/><Relationship Id="rId25" Type="http://schemas.openxmlformats.org/officeDocument/2006/relationships/hyperlink" Target="https://www.facebook.com/AlGlobalLviv" TargetMode="External"/><Relationship Id="rId2" Type="http://schemas.openxmlformats.org/officeDocument/2006/relationships/hyperlink" Target="mailto:aid@ga.net.ua" TargetMode="External"/><Relationship Id="rId16" Type="http://schemas.openxmlformats.org/officeDocument/2006/relationships/hyperlink" Target="https://instagram.com/alliance.global.dnipro" TargetMode="External"/><Relationship Id="rId20" Type="http://schemas.openxmlformats.org/officeDocument/2006/relationships/hyperlink" Target="https://www.instagram.com/alliance.global.che/" TargetMode="External"/><Relationship Id="rId29" Type="http://schemas.openxmlformats.org/officeDocument/2006/relationships/hyperlink" Target="https://www.facebook.com/qcentreodes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inkedin.com/company/alliance-global-public-organization" TargetMode="External"/><Relationship Id="rId11" Type="http://schemas.openxmlformats.org/officeDocument/2006/relationships/hyperlink" Target="https://prep.com.ua/" TargetMode="External"/><Relationship Id="rId24" Type="http://schemas.openxmlformats.org/officeDocument/2006/relationships/hyperlink" Target="https://www.facebook.com/alliance.global.dnipro" TargetMode="External"/><Relationship Id="rId5" Type="http://schemas.openxmlformats.org/officeDocument/2006/relationships/hyperlink" Target="https://twitter.com/AlGlobalKyiv" TargetMode="External"/><Relationship Id="rId15" Type="http://schemas.openxmlformats.org/officeDocument/2006/relationships/hyperlink" Target="https://instagram.com/alliance.global.poltava" TargetMode="External"/><Relationship Id="rId23" Type="http://schemas.openxmlformats.org/officeDocument/2006/relationships/hyperlink" Target="https://www.facebook.com/profile.php?id=100090929553262" TargetMode="External"/><Relationship Id="rId28" Type="http://schemas.openxmlformats.org/officeDocument/2006/relationships/hyperlink" Target="https://www.facebook.com/alliance.global.cherkasy" TargetMode="External"/><Relationship Id="rId10" Type="http://schemas.openxmlformats.org/officeDocument/2006/relationships/hyperlink" Target="https://paralegals.com.ua/" TargetMode="External"/><Relationship Id="rId19" Type="http://schemas.openxmlformats.org/officeDocument/2006/relationships/hyperlink" Target="https://www.instagram.com/alliance.global.kyiv" TargetMode="External"/><Relationship Id="rId4" Type="http://schemas.openxmlformats.org/officeDocument/2006/relationships/hyperlink" Target="https://www.instagram.com/alliance.global" TargetMode="External"/><Relationship Id="rId9" Type="http://schemas.openxmlformats.org/officeDocument/2006/relationships/hyperlink" Target="https://lgbti-consortium.org.ua/" TargetMode="External"/><Relationship Id="rId14" Type="http://schemas.openxmlformats.org/officeDocument/2006/relationships/hyperlink" Target="https://instagram.com/alliance.global_kharkiv" TargetMode="External"/><Relationship Id="rId22" Type="http://schemas.openxmlformats.org/officeDocument/2006/relationships/hyperlink" Target="https://www.facebook.com/Alliance.GlobalKharkiv" TargetMode="External"/><Relationship Id="rId27" Type="http://schemas.openxmlformats.org/officeDocument/2006/relationships/hyperlink" Target="https://www.facebook.com/alliance.global.kyiv1" TargetMode="External"/><Relationship Id="rId30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chart" Target="../charts/chart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chart" Target="../charts/chart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chart" Target="../charts/chart3.xml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chart" Target="../charts/chart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chart" Target="../charts/chart5.xml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10" Type="http://schemas.openxmlformats.org/officeDocument/2006/relationships/chart" Target="../charts/chart6.xml"/><Relationship Id="rId4" Type="http://schemas.openxmlformats.org/officeDocument/2006/relationships/image" Target="../media/image4.png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141038" y="0"/>
            <a:ext cx="18570076" cy="10650936"/>
          </a:xfrm>
          <a:custGeom>
            <a:avLst/>
            <a:gdLst/>
            <a:ahLst/>
            <a:cxnLst/>
            <a:rect l="l" t="t" r="r" b="b"/>
            <a:pathLst>
              <a:path w="18570076" h="10650936" extrusionOk="0">
                <a:moveTo>
                  <a:pt x="0" y="0"/>
                </a:moveTo>
                <a:lnTo>
                  <a:pt x="18570076" y="0"/>
                </a:lnTo>
                <a:lnTo>
                  <a:pt x="18570076" y="10650936"/>
                </a:lnTo>
                <a:lnTo>
                  <a:pt x="0" y="106509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21168" r="-13781"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85" name="Google Shape;85;p13"/>
          <p:cNvSpPr/>
          <p:nvPr/>
        </p:nvSpPr>
        <p:spPr>
          <a:xfrm>
            <a:off x="6436328" y="5143500"/>
            <a:ext cx="4441887" cy="4454837"/>
          </a:xfrm>
          <a:custGeom>
            <a:avLst/>
            <a:gdLst/>
            <a:ahLst/>
            <a:cxnLst/>
            <a:rect l="l" t="t" r="r" b="b"/>
            <a:pathLst>
              <a:path w="4441887" h="4454837" extrusionOk="0">
                <a:moveTo>
                  <a:pt x="0" y="0"/>
                </a:moveTo>
                <a:lnTo>
                  <a:pt x="4441887" y="0"/>
                </a:lnTo>
                <a:lnTo>
                  <a:pt x="4441887" y="4454837"/>
                </a:lnTo>
                <a:lnTo>
                  <a:pt x="0" y="44548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86" name="Google Shape;86;p13"/>
          <p:cNvSpPr txBox="1"/>
          <p:nvPr/>
        </p:nvSpPr>
        <p:spPr>
          <a:xfrm>
            <a:off x="811161" y="688663"/>
            <a:ext cx="16414955" cy="289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600" b="0" i="0" u="none" strike="noStrike" cap="none" dirty="0">
                <a:solidFill>
                  <a:srgbClr val="FFCB00"/>
                </a:solidFill>
                <a:sym typeface="Arial"/>
              </a:rPr>
              <a:t>ЗВІТ </a:t>
            </a:r>
          </a:p>
          <a:p>
            <a:pPr marL="0" marR="0" lvl="0" indent="0" algn="ctr" rtl="0">
              <a:lnSpc>
                <a:spcPct val="9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600" b="0" i="0" u="none" strike="noStrike" cap="none" dirty="0" err="1">
                <a:solidFill>
                  <a:srgbClr val="FFCB00"/>
                </a:solidFill>
                <a:sym typeface="Arial"/>
              </a:rPr>
              <a:t>щодо</a:t>
            </a:r>
            <a:r>
              <a:rPr lang="ru-RU" sz="6600" b="0" i="0" u="none" strike="noStrike" cap="none" dirty="0">
                <a:solidFill>
                  <a:srgbClr val="FFCB00"/>
                </a:solidFill>
                <a:sym typeface="Arial"/>
              </a:rPr>
              <a:t> </a:t>
            </a:r>
            <a:r>
              <a:rPr lang="ru-RU" sz="6600" b="0" i="0" u="none" strike="noStrike" cap="none" dirty="0" err="1">
                <a:solidFill>
                  <a:srgbClr val="FFCB00"/>
                </a:solidFill>
                <a:sym typeface="Arial"/>
              </a:rPr>
              <a:t>надання</a:t>
            </a:r>
            <a:r>
              <a:rPr lang="ru-RU" sz="6600" b="0" i="0" u="none" strike="noStrike" cap="none" dirty="0">
                <a:solidFill>
                  <a:srgbClr val="FFCB00"/>
                </a:solidFill>
                <a:sym typeface="Arial"/>
              </a:rPr>
              <a:t> </a:t>
            </a:r>
            <a:r>
              <a:rPr lang="ru-RU" sz="6600" b="0" i="0" u="none" strike="noStrike" cap="none">
                <a:solidFill>
                  <a:srgbClr val="FFCB00"/>
                </a:solidFill>
                <a:sym typeface="Arial"/>
              </a:rPr>
              <a:t>невідкладної</a:t>
            </a:r>
            <a:r>
              <a:rPr lang="ru-RU" sz="6600" b="0" i="0" u="none" strike="noStrike" cap="none" dirty="0">
                <a:solidFill>
                  <a:srgbClr val="FFCB00"/>
                </a:solidFill>
                <a:sym typeface="Arial"/>
              </a:rPr>
              <a:t> </a:t>
            </a:r>
            <a:r>
              <a:rPr lang="ru-RU" sz="6600" b="0" i="0" u="none" strike="noStrike" cap="none" dirty="0" err="1">
                <a:solidFill>
                  <a:srgbClr val="FFCB00"/>
                </a:solidFill>
                <a:sym typeface="Arial"/>
              </a:rPr>
              <a:t>допомоги</a:t>
            </a:r>
            <a:r>
              <a:rPr lang="ru-RU" sz="6600" b="0" i="0" u="none" strike="noStrike" cap="none" dirty="0">
                <a:solidFill>
                  <a:srgbClr val="FFCB00"/>
                </a:solidFill>
                <a:sym typeface="Arial"/>
              </a:rPr>
              <a:t> </a:t>
            </a:r>
          </a:p>
          <a:p>
            <a:pPr marL="0" marR="0" lvl="0" indent="0" algn="ctr" rtl="0">
              <a:lnSpc>
                <a:spcPct val="95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600" b="0" i="0" u="none" strike="noStrike" cap="none" dirty="0">
                <a:solidFill>
                  <a:srgbClr val="FFCB00"/>
                </a:solidFill>
                <a:sym typeface="Arial"/>
              </a:rPr>
              <a:t>за 2023 </a:t>
            </a:r>
            <a:r>
              <a:rPr lang="ru-RU" sz="6600" b="0" i="0" u="none" strike="noStrike" cap="none" dirty="0" err="1">
                <a:solidFill>
                  <a:srgbClr val="FFCB00"/>
                </a:solidFill>
                <a:sym typeface="Arial"/>
              </a:rPr>
              <a:t>рік</a:t>
            </a:r>
            <a:endParaRPr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82160" y="9258300"/>
            <a:ext cx="100584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7862020"/>
              </p:ext>
            </p:extLst>
          </p:nvPr>
        </p:nvGraphicFramePr>
        <p:xfrm>
          <a:off x="468576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1147403"/>
              </p:ext>
            </p:extLst>
          </p:nvPr>
        </p:nvGraphicFramePr>
        <p:xfrm>
          <a:off x="468576" y="2407920"/>
          <a:ext cx="16971213" cy="7518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139220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51681" y="9258300"/>
            <a:ext cx="103632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6425218"/>
              </p:ext>
            </p:extLst>
          </p:nvPr>
        </p:nvGraphicFramePr>
        <p:xfrm>
          <a:off x="560016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3858269"/>
              </p:ext>
            </p:extLst>
          </p:nvPr>
        </p:nvGraphicFramePr>
        <p:xfrm>
          <a:off x="396240" y="2392679"/>
          <a:ext cx="17175480" cy="7516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826363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439789" y="9250679"/>
            <a:ext cx="848211" cy="103632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3598390"/>
              </p:ext>
            </p:extLst>
          </p:nvPr>
        </p:nvGraphicFramePr>
        <p:xfrm>
          <a:off x="514296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1654194"/>
              </p:ext>
            </p:extLst>
          </p:nvPr>
        </p:nvGraphicFramePr>
        <p:xfrm>
          <a:off x="514296" y="2362200"/>
          <a:ext cx="17148864" cy="7564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47519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439789" y="9406419"/>
            <a:ext cx="848211" cy="88058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73087"/>
              </p:ext>
            </p:extLst>
          </p:nvPr>
        </p:nvGraphicFramePr>
        <p:xfrm>
          <a:off x="483816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5281936"/>
              </p:ext>
            </p:extLst>
          </p:nvPr>
        </p:nvGraphicFramePr>
        <p:xfrm>
          <a:off x="532150" y="2331721"/>
          <a:ext cx="17331744" cy="791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222443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339854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5701919"/>
              </p:ext>
            </p:extLst>
          </p:nvPr>
        </p:nvGraphicFramePr>
        <p:xfrm>
          <a:off x="426720" y="2392681"/>
          <a:ext cx="17343120" cy="7516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31180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728244"/>
              </p:ext>
            </p:extLst>
          </p:nvPr>
        </p:nvGraphicFramePr>
        <p:xfrm>
          <a:off x="544776" y="498627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0568234"/>
              </p:ext>
            </p:extLst>
          </p:nvPr>
        </p:nvGraphicFramePr>
        <p:xfrm>
          <a:off x="544776" y="2575560"/>
          <a:ext cx="17057424" cy="7351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D4F6576B-EB56-EF91-0D65-CED832807EA3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8217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043452"/>
              </p:ext>
            </p:extLst>
          </p:nvPr>
        </p:nvGraphicFramePr>
        <p:xfrm>
          <a:off x="529536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3531412"/>
              </p:ext>
            </p:extLst>
          </p:nvPr>
        </p:nvGraphicFramePr>
        <p:xfrm>
          <a:off x="529536" y="2377440"/>
          <a:ext cx="17179344" cy="7549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B1F7EB86-337B-F732-4832-611D7C200D63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9952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0419354"/>
              </p:ext>
            </p:extLst>
          </p:nvPr>
        </p:nvGraphicFramePr>
        <p:xfrm>
          <a:off x="438096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1563726"/>
              </p:ext>
            </p:extLst>
          </p:nvPr>
        </p:nvGraphicFramePr>
        <p:xfrm>
          <a:off x="438096" y="2423160"/>
          <a:ext cx="17377464" cy="7503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63293E2E-2EFD-B62A-D820-A197029785D4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590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0305160"/>
              </p:ext>
            </p:extLst>
          </p:nvPr>
        </p:nvGraphicFramePr>
        <p:xfrm>
          <a:off x="476933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9824507"/>
              </p:ext>
            </p:extLst>
          </p:nvPr>
        </p:nvGraphicFramePr>
        <p:xfrm>
          <a:off x="476933" y="2315497"/>
          <a:ext cx="17191635" cy="761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16D813DB-54A1-B634-C363-C7216E8F8417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604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439789" y="9250679"/>
            <a:ext cx="848211" cy="103632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49573"/>
              </p:ext>
            </p:extLst>
          </p:nvPr>
        </p:nvGraphicFramePr>
        <p:xfrm>
          <a:off x="366812" y="278144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id="{7C5E91C1-8191-E0E4-AE80-4BBF0B7458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160222"/>
              </p:ext>
            </p:extLst>
          </p:nvPr>
        </p:nvGraphicFramePr>
        <p:xfrm>
          <a:off x="1371600" y="2086068"/>
          <a:ext cx="16200120" cy="8200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C7B57-DE30-BB34-F656-6419A9ACD9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95716" y="2849103"/>
            <a:ext cx="8576679" cy="375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33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14767877" y="148120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8" y="0"/>
                </a:lnTo>
                <a:lnTo>
                  <a:pt x="3294198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93" name="Google Shape;93;p14"/>
          <p:cNvSpPr/>
          <p:nvPr/>
        </p:nvSpPr>
        <p:spPr>
          <a:xfrm>
            <a:off x="17059323" y="9025765"/>
            <a:ext cx="1228677" cy="1330629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94" name="Google Shape;94;p14"/>
          <p:cNvSpPr txBox="1"/>
          <p:nvPr/>
        </p:nvSpPr>
        <p:spPr>
          <a:xfrm>
            <a:off x="575187" y="380432"/>
            <a:ext cx="14025715" cy="789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4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54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ЧИМ </a:t>
            </a:r>
            <a:r>
              <a:rPr lang="uk-UA" sz="5400" b="1" i="0" u="none" strike="noStrike" cap="none" dirty="0">
                <a:solidFill>
                  <a:srgbClr val="0070C0"/>
                </a:solidFill>
                <a:latin typeface="+mn-lt"/>
                <a:ea typeface="Arial"/>
                <a:cs typeface="Arial"/>
                <a:sym typeface="Arial"/>
              </a:rPr>
              <a:t>ЗАЙМАЄТЬСЯ</a:t>
            </a:r>
            <a:r>
              <a:rPr lang="uk-UA" sz="54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АЛЬЯНС.ГЛОБАЛ</a:t>
            </a:r>
            <a:r>
              <a:rPr lang="en-US" sz="54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5400" b="1" dirty="0">
              <a:solidFill>
                <a:srgbClr val="0070C0"/>
              </a:solidFill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575187" y="1461949"/>
            <a:ext cx="16768916" cy="8273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ГО "АЛЬЯНС.ГЛОБАЛ" – </a:t>
            </a:r>
            <a:r>
              <a:rPr lang="uk-UA" sz="2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національна громадська організація, що працює з 2002 року, створена та керується ЛГБТІК+ спільнотами за для покращення якості життя та здоров’я ЛГБТІК+ людей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</a:p>
          <a:p>
            <a:pPr marL="0" marR="0" lvl="0" indent="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понад 2 роки збройного конфлікту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ALLIANCE.GLOBAL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надає такі види послуг для ЛГБТІК+ людей, які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опинилися у складних життєвих обставинах внаслідок війни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шелтери для ЛГБТІК+ людей у </a:t>
            </a: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Києві, Харкові, Дніпрі, Львові та Чернівцях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послуги на базі "безпечних просторів"/ком'юніті-центрів для ЛГБТІК+ людей, які опинилися у складних життєвих обставинах через війну, у Львові, Полтаві, Черкасах, Харкові, Дніпрі, Чернівцях та Одесі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багатоцільова невідкладна грошова допомога на всіх неокупованих територіях;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широкий спектр гуманітарної допомоги: харчові та гігієнічні ваучери або набори, одяг/взуття, аксесуари для зв’язку тощо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індивідуальна та групова психологічна допомога, а також консультації психіатра та допомога в придбанні лікарських засобів, що покращують психічне здоров’я;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курси підвищення кваліфікації/перепідготовки для тих ЛГБТІК+ людей, які втратили або шукають роботу;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юридична/параюридична допомога та медичні консультації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;</a:t>
            </a:r>
          </a:p>
          <a:p>
            <a:pPr marL="342900" marR="0" lvl="0" indent="-342900" algn="l" rtl="0">
              <a:lnSpc>
                <a:spcPct val="139986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консультації «рівний-рівному» та соціальний супровід до інших програм ресоціалізації, до соціальних та медичних установ, програм профілактики та лікування ВІЛ/СНІДу, вірусних гепатитів та ІПСШ на базі нашої організації тощо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0100639"/>
              </p:ext>
            </p:extLst>
          </p:nvPr>
        </p:nvGraphicFramePr>
        <p:xfrm>
          <a:off x="388442" y="377993"/>
          <a:ext cx="12811363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2715478"/>
              </p:ext>
            </p:extLst>
          </p:nvPr>
        </p:nvGraphicFramePr>
        <p:xfrm>
          <a:off x="388443" y="2403987"/>
          <a:ext cx="17353867" cy="750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5EF92754-F809-B816-5DEB-2B21ADD08E31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9775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1679153"/>
              </p:ext>
            </p:extLst>
          </p:nvPr>
        </p:nvGraphicFramePr>
        <p:xfrm>
          <a:off x="447437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6932841"/>
              </p:ext>
            </p:extLst>
          </p:nvPr>
        </p:nvGraphicFramePr>
        <p:xfrm>
          <a:off x="447437" y="2374490"/>
          <a:ext cx="17368615" cy="755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55E7689A-6BB8-7BBC-B1E6-7B7549E84358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7613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957709"/>
              </p:ext>
            </p:extLst>
          </p:nvPr>
        </p:nvGraphicFramePr>
        <p:xfrm>
          <a:off x="510501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2223444"/>
              </p:ext>
            </p:extLst>
          </p:nvPr>
        </p:nvGraphicFramePr>
        <p:xfrm>
          <a:off x="510501" y="2418735"/>
          <a:ext cx="17305551" cy="767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7AA8AC04-580E-8758-3568-E708FAAE1611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1733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0311696"/>
              </p:ext>
            </p:extLst>
          </p:nvPr>
        </p:nvGraphicFramePr>
        <p:xfrm>
          <a:off x="447437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3026192"/>
              </p:ext>
            </p:extLst>
          </p:nvPr>
        </p:nvGraphicFramePr>
        <p:xfrm>
          <a:off x="447437" y="2433485"/>
          <a:ext cx="17280124" cy="747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Google Shape;111;p16">
            <a:extLst>
              <a:ext uri="{FF2B5EF4-FFF2-40B4-BE49-F238E27FC236}">
                <a16:creationId xmlns:a16="http://schemas.microsoft.com/office/drawing/2014/main" id="{1BAFEB5B-6A81-D173-C3B9-489C0F1FFF5D}"/>
              </a:ext>
            </a:extLst>
          </p:cNvPr>
          <p:cNvSpPr/>
          <p:nvPr/>
        </p:nvSpPr>
        <p:spPr>
          <a:xfrm>
            <a:off x="17327880" y="9235439"/>
            <a:ext cx="960120" cy="105156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2981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4;p14">
            <a:extLst>
              <a:ext uri="{FF2B5EF4-FFF2-40B4-BE49-F238E27FC236}">
                <a16:creationId xmlns:a16="http://schemas.microsoft.com/office/drawing/2014/main" id="{82BE7B0B-03BA-4D8D-48CD-83D4D3ABA409}"/>
              </a:ext>
            </a:extLst>
          </p:cNvPr>
          <p:cNvSpPr txBox="1"/>
          <p:nvPr/>
        </p:nvSpPr>
        <p:spPr>
          <a:xfrm>
            <a:off x="1308920" y="380432"/>
            <a:ext cx="15459996" cy="789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4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54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Наші контакти та онлайн ресурси</a:t>
            </a:r>
            <a:endParaRPr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0F1C5B-D087-4509-6FB4-2036EB8F0988}"/>
              </a:ext>
            </a:extLst>
          </p:cNvPr>
          <p:cNvSpPr txBox="1"/>
          <p:nvPr/>
        </p:nvSpPr>
        <p:spPr>
          <a:xfrm>
            <a:off x="811161" y="1468497"/>
            <a:ext cx="16665677" cy="597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E-mail: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"/>
              </a:rPr>
              <a:t>aid@ga.net.ua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Facebook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3"/>
              </a:rPr>
              <a:t>https://www.facebook.com/AllianceGlobalKyiv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(English language page)</a:t>
            </a: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latin typeface="+mn-lt"/>
                <a:ea typeface="Times New Roman" panose="02020603050405020304" pitchFamily="18" charset="0"/>
              </a:rPr>
              <a:t>Instagram: </a:t>
            </a:r>
            <a:r>
              <a:rPr lang="en-US" sz="2800" dirty="0">
                <a:latin typeface="+mn-lt"/>
                <a:ea typeface="Times New Roman" panose="02020603050405020304" pitchFamily="18" charset="0"/>
                <a:hlinkClick r:id="rId4"/>
              </a:rPr>
              <a:t>https://www.instagram.com/alliance.global</a:t>
            </a:r>
            <a:r>
              <a:rPr lang="en-US" sz="2800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X (ex-Twitter):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5"/>
              </a:rPr>
              <a:t>https://twitter.com/AlGlobalKyiv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(English language page)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LinkedIn: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6"/>
              </a:rPr>
              <a:t>https://www.linkedin.com/company/alliance-global-public-organization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YouTube: @AllianceGlobalUA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Web: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7"/>
              </a:rPr>
              <a:t>http://ga.net.ua/en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8"/>
              </a:rPr>
              <a:t>https://www.mentalk.com.ua/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9"/>
              </a:rPr>
              <a:t>https://lgbti-consortium.org.ua/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0"/>
              </a:rPr>
              <a:t>https://paralegals.com.ua/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1"/>
              </a:rPr>
              <a:t>https://prep.com.ua/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2"/>
              </a:rPr>
              <a:t>https://gettest.com.ua/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13"/>
              </a:rPr>
              <a:t>https://long.prep.com.ua/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6858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i="1" dirty="0">
                <a:effectLst/>
                <a:latin typeface="+mn-lt"/>
                <a:ea typeface="Times New Roman" panose="02020603050405020304" pitchFamily="18" charset="0"/>
              </a:rPr>
              <a:t>Регіональні сторінки</a:t>
            </a:r>
            <a:r>
              <a:rPr lang="en-US" sz="2800" i="1" dirty="0"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ru-RU" sz="2800" i="1" dirty="0">
              <a:effectLst/>
              <a:latin typeface="+mn-lt"/>
              <a:ea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В</a:t>
            </a:r>
            <a:r>
              <a:rPr lang="en-US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 Instagram:</a:t>
            </a: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4"/>
              </a:rPr>
              <a:t>Kharkiv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5"/>
              </a:rPr>
              <a:t>Poltava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6"/>
              </a:rPr>
              <a:t>Dnipro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7"/>
              </a:rPr>
              <a:t>Lviv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8"/>
              </a:rPr>
              <a:t>Chernivtsi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19"/>
              </a:rPr>
              <a:t>Kyiv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20"/>
              </a:rPr>
              <a:t>Cherkasy</a:t>
            </a:r>
            <a:r>
              <a:rPr lang="en-US" sz="280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+mn-lt"/>
                <a:ea typeface="Times New Roman" panose="02020603050405020304" pitchFamily="18" charset="0"/>
                <a:hlinkClick r:id="rId21"/>
              </a:rPr>
              <a:t>Odesa</a:t>
            </a:r>
            <a:endParaRPr lang="ru-RU" sz="2800" dirty="0">
              <a:effectLst/>
              <a:highlight>
                <a:srgbClr val="FFFFFF"/>
              </a:highlight>
              <a:latin typeface="+mn-lt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+mn-lt"/>
                <a:ea typeface="Times New Roman" panose="02020603050405020304" pitchFamily="18" charset="0"/>
              </a:rPr>
              <a:t>У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 Facebook:</a:t>
            </a:r>
            <a:r>
              <a:rPr lang="en-US" sz="2800" b="1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2"/>
              </a:rPr>
              <a:t>Kharkiv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3"/>
              </a:rPr>
              <a:t>Poltava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4"/>
              </a:rPr>
              <a:t>Dnipro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5"/>
              </a:rPr>
              <a:t>Lviv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6"/>
              </a:rPr>
              <a:t>Chernivtsi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7"/>
              </a:rPr>
              <a:t>Kyiv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8"/>
              </a:rPr>
              <a:t>Cherkasy</a:t>
            </a:r>
            <a:r>
              <a:rPr lang="en-US" sz="2800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8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hlinkClick r:id="rId29"/>
              </a:rPr>
              <a:t>Odesa</a:t>
            </a:r>
            <a:endParaRPr lang="ru-RU" sz="2800" dirty="0">
              <a:latin typeface="+mn-lt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116EC50-C5A7-259B-827B-BF3367E9F290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761" y="7741058"/>
            <a:ext cx="8555818" cy="22946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320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/>
          <p:nvPr/>
        </p:nvSpPr>
        <p:spPr>
          <a:xfrm>
            <a:off x="14731156" y="321170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8" y="0"/>
                </a:lnTo>
                <a:lnTo>
                  <a:pt x="3294198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80" name="Google Shape;180;p24"/>
          <p:cNvSpPr/>
          <p:nvPr/>
        </p:nvSpPr>
        <p:spPr>
          <a:xfrm>
            <a:off x="16310779" y="8231220"/>
            <a:ext cx="2055524" cy="2243409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81" name="Google Shape;181;p24"/>
          <p:cNvSpPr txBox="1"/>
          <p:nvPr/>
        </p:nvSpPr>
        <p:spPr>
          <a:xfrm>
            <a:off x="958482" y="1363982"/>
            <a:ext cx="15057300" cy="8494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017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Протягом 2023 року 24 275 ЛГБТІК+ людей та їхніх родин отримали допомогу через АЛЬЯНС.ГЛОБАЛ, загалом було надано 27 595 різних послуг. </a:t>
            </a:r>
          </a:p>
          <a:p>
            <a:pPr marL="9017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 них: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9 833 ЛГБТІК+ людини та члени їхніх домогосподарств отримали різні види грошової допомоги;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169 осіб отримали тимчасовий притулок в наших шелтерах;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4 454 ЛГБТІК+ отримали продуктові набори або ваучери;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3 370 осіб отримали гігієнічні набори або ваучери;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874 людини отримали психологічну допомогу;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674 особи отримали одяг/взуття;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82 особи отримали невідкладні медичні консультації;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4 562 особи отримали параюридичну або юридичну допомогу; 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загалом було проведено 565 різних групових інформаційно-просвітницьких заходів в ком'юніті-центрах та/або шелтерах;</a:t>
            </a:r>
          </a:p>
          <a:p>
            <a:pPr marL="547370" indent="-457200" algn="just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257 осіб отримали аксесуари для зв'язку та світла (</a:t>
            </a:r>
            <a:r>
              <a:rPr lang="uk-UA" sz="30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павербанки</a:t>
            </a:r>
            <a:r>
              <a:rPr lang="uk-UA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, ліхтарики) за цей період</a:t>
            </a:r>
            <a:r>
              <a:rPr lang="ru-RU" sz="30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sz="3000" b="0" i="0" u="none" strike="noStrike" cap="none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402570" y="9258300"/>
            <a:ext cx="963732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3725820"/>
              </p:ext>
            </p:extLst>
          </p:nvPr>
        </p:nvGraphicFramePr>
        <p:xfrm>
          <a:off x="518161" y="295839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2645121"/>
              </p:ext>
            </p:extLst>
          </p:nvPr>
        </p:nvGraphicFramePr>
        <p:xfrm>
          <a:off x="518161" y="2212259"/>
          <a:ext cx="17120910" cy="769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41329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324269" y="9258299"/>
            <a:ext cx="963731" cy="102870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5597001"/>
              </p:ext>
            </p:extLst>
          </p:nvPr>
        </p:nvGraphicFramePr>
        <p:xfrm>
          <a:off x="848211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7393443"/>
              </p:ext>
            </p:extLst>
          </p:nvPr>
        </p:nvGraphicFramePr>
        <p:xfrm>
          <a:off x="548641" y="2453639"/>
          <a:ext cx="16891148" cy="7455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90477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312640" y="9258300"/>
            <a:ext cx="975359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3145299"/>
              </p:ext>
            </p:extLst>
          </p:nvPr>
        </p:nvGraphicFramePr>
        <p:xfrm>
          <a:off x="848211" y="360298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6268150"/>
              </p:ext>
            </p:extLst>
          </p:nvPr>
        </p:nvGraphicFramePr>
        <p:xfrm>
          <a:off x="457199" y="2468880"/>
          <a:ext cx="16982589" cy="7457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25986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82160" y="9258299"/>
            <a:ext cx="1005840" cy="1028701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94414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774809"/>
              </p:ext>
            </p:extLst>
          </p:nvPr>
        </p:nvGraphicFramePr>
        <p:xfrm>
          <a:off x="441959" y="2407919"/>
          <a:ext cx="16997829" cy="750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4019202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82160" y="9258300"/>
            <a:ext cx="100584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1247618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3192350"/>
              </p:ext>
            </p:extLst>
          </p:nvPr>
        </p:nvGraphicFramePr>
        <p:xfrm>
          <a:off x="487680" y="2392679"/>
          <a:ext cx="17068800" cy="7516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32127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4145591" y="360298"/>
            <a:ext cx="3294198" cy="880580"/>
          </a:xfrm>
          <a:custGeom>
            <a:avLst/>
            <a:gdLst/>
            <a:ahLst/>
            <a:cxnLst/>
            <a:rect l="l" t="t" r="r" b="b"/>
            <a:pathLst>
              <a:path w="3294198" h="880580" extrusionOk="0">
                <a:moveTo>
                  <a:pt x="0" y="0"/>
                </a:moveTo>
                <a:lnTo>
                  <a:pt x="3294197" y="0"/>
                </a:lnTo>
                <a:lnTo>
                  <a:pt x="3294197" y="880580"/>
                </a:lnTo>
                <a:lnTo>
                  <a:pt x="0" y="8805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sp>
        <p:nvSpPr>
          <p:cNvPr id="111" name="Google Shape;111;p16"/>
          <p:cNvSpPr/>
          <p:nvPr/>
        </p:nvSpPr>
        <p:spPr>
          <a:xfrm>
            <a:off x="17266920" y="9258300"/>
            <a:ext cx="1021080" cy="1028700"/>
          </a:xfrm>
          <a:custGeom>
            <a:avLst/>
            <a:gdLst/>
            <a:ahLst/>
            <a:cxnLst/>
            <a:rect l="l" t="t" r="r" b="b"/>
            <a:pathLst>
              <a:path w="2055524" h="2243409" extrusionOk="0">
                <a:moveTo>
                  <a:pt x="0" y="0"/>
                </a:moveTo>
                <a:lnTo>
                  <a:pt x="2055523" y="0"/>
                </a:lnTo>
                <a:lnTo>
                  <a:pt x="2055523" y="2243409"/>
                </a:lnTo>
                <a:lnTo>
                  <a:pt x="0" y="2243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BA46770-0E16-EE69-20F6-3B836E68F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6772226"/>
              </p:ext>
            </p:extLst>
          </p:nvPr>
        </p:nvGraphicFramePr>
        <p:xfrm>
          <a:off x="672733" y="377993"/>
          <a:ext cx="12531144" cy="172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Діаграма 8">
            <a:extLst>
              <a:ext uri="{FF2B5EF4-FFF2-40B4-BE49-F238E27FC236}">
                <a16:creationId xmlns:a16="http://schemas.microsoft.com/office/drawing/2014/main" id="{85A481EF-0035-37B7-C056-250E206C8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9733040"/>
              </p:ext>
            </p:extLst>
          </p:nvPr>
        </p:nvGraphicFramePr>
        <p:xfrm>
          <a:off x="457200" y="2468879"/>
          <a:ext cx="17160240" cy="7440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86709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838</Words>
  <Application>Microsoft Office PowerPoint</Application>
  <PresentationFormat>Довільний</PresentationFormat>
  <Paragraphs>70</Paragraphs>
  <Slides>24</Slides>
  <Notes>23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Volodymyr Prokofiev</dc:creator>
  <cp:lastModifiedBy>Andrii Chernyshev</cp:lastModifiedBy>
  <cp:revision>68</cp:revision>
  <dcterms:modified xsi:type="dcterms:W3CDTF">2024-05-27T23:08:59Z</dcterms:modified>
</cp:coreProperties>
</file>